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7" r:id="rId5"/>
    <p:sldId id="256" r:id="rId6"/>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D132A6-BDAB-7D9A-FDAF-1B5C47512B95}" name="Hudson, Les" initials="HL" userId="S::Les.Hudson@tea.texas.gov::1b51e3df-f37c-4646-8151-9652bb88c0d0" providerId="AD"/>
  <p188:author id="{F3B56EC8-58B6-C502-C42E-81C8F58F1D99}" name="Hudson, Les" initials="HL" userId="S::les.hudson@tea.texas.gov::1b51e3df-f37c-4646-8151-9652bb88c0d0" providerId="AD"/>
  <p188:author id="{A7D6E0D2-4AF4-174A-3414-82F42FBFB7E1}" name="Smith, Steve" initials="SS" userId="S::Steve.Smith@tea.texas.gov::cad797b5-bb7e-4e2a-97ae-05911761940c" providerId="AD"/>
  <p188:author id="{3B4589E1-FEC7-E5FB-90ED-CB4AA76AC78A}" name="Andres Chavez III" initials="AI" userId="S::achavez_cftexas.org#ext#@texasedu.onmicrosoft.com::ba463049-cdc6-46d0-a359-ee211177d90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381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ACDE3E-1AB7-4206-A90F-CACE1C750523}" v="3" dt="2022-09-13T23:09:20.468"/>
    <p1510:client id="{64ED22C5-7823-44C7-82B7-182F55C9E067}" v="17" dt="2022-09-14T15:50:05.420"/>
    <p1510:client id="{89322DEF-CFFE-44E3-9D7C-9587055470D7}" v="38" dt="2022-09-14T14:40:21.820"/>
    <p1510:client id="{F9E0A2EE-F338-435D-831F-4E4D538B33FD}" v="4" dt="2022-09-14T16:23:57.4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3" autoAdjust="0"/>
    <p:restoredTop sz="86375" autoAdjust="0"/>
  </p:normalViewPr>
  <p:slideViewPr>
    <p:cSldViewPr snapToGrid="0">
      <p:cViewPr>
        <p:scale>
          <a:sx n="80" d="100"/>
          <a:sy n="80" d="100"/>
        </p:scale>
        <p:origin x="1020" y="6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8E8D7E1-50FC-4BCD-9360-9614AF06FF85}"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38682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73714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43850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79986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E8D7E1-50FC-4BCD-9360-9614AF06FF85}"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24541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E8D7E1-50FC-4BCD-9360-9614AF06FF85}"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528155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E8D7E1-50FC-4BCD-9360-9614AF06FF85}" type="datetimeFigureOut">
              <a:rPr lang="en-US" smtClean="0"/>
              <a:t>5/4/2023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3073948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E8D7E1-50FC-4BCD-9360-9614AF06FF85}" type="datetimeFigureOut">
              <a:rPr lang="en-US" smtClean="0"/>
              <a:t>5/4/2023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88183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8D7E1-50FC-4BCD-9360-9614AF06FF85}" type="datetimeFigureOut">
              <a:rPr lang="en-US" smtClean="0"/>
              <a:t>5/4/2023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01655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68214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82729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8E8D7E1-50FC-4BCD-9360-9614AF06FF85}" type="datetimeFigureOut">
              <a:rPr lang="en-US" smtClean="0"/>
              <a:t>5/4/2023</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23F3C27-860E-4BDB-913C-DD2656F92ACB}" type="slidenum">
              <a:rPr lang="en-US" smtClean="0"/>
              <a:t>‹#›</a:t>
            </a:fld>
            <a:endParaRPr lang="en-US"/>
          </a:p>
        </p:txBody>
      </p:sp>
    </p:spTree>
    <p:extLst>
      <p:ext uri="{BB962C8B-B14F-4D97-AF65-F5344CB8AC3E}">
        <p14:creationId xmlns:p14="http://schemas.microsoft.com/office/powerpoint/2010/main" val="24712369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hyperlink" Target="https://www.smcisd.net/Page/5191"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737AD-4435-0540-3EB2-0B40B790C8F9}"/>
              </a:ext>
            </a:extLst>
          </p:cNvPr>
          <p:cNvSpPr txBox="1"/>
          <p:nvPr/>
        </p:nvSpPr>
        <p:spPr>
          <a:xfrm>
            <a:off x="0" y="-1935"/>
            <a:ext cx="6858000" cy="830997"/>
          </a:xfrm>
          <a:prstGeom prst="rect">
            <a:avLst/>
          </a:prstGeom>
          <a:solidFill>
            <a:srgbClr val="038180"/>
          </a:solidFill>
        </p:spPr>
        <p:txBody>
          <a:bodyPr wrap="square" rtlCol="0">
            <a:spAutoFit/>
          </a:bodyPr>
          <a:lstStyle/>
          <a:p>
            <a:pPr algn="ctr">
              <a:spcAft>
                <a:spcPts val="600"/>
              </a:spcAft>
            </a:pPr>
            <a:r>
              <a:rPr lang="en-US" sz="1600" b="1" dirty="0">
                <a:solidFill>
                  <a:schemeClr val="bg1"/>
                </a:solidFill>
                <a:ea typeface="Open Sans" panose="020B0606030504020204" pitchFamily="34" charset="0"/>
                <a:cs typeface="Open Sans" panose="020B0606030504020204" pitchFamily="34" charset="0"/>
              </a:rPr>
              <a:t>Agriculture, Food, and Natural Resources Career Cluster</a:t>
            </a:r>
          </a:p>
          <a:p>
            <a:pPr algn="ctr"/>
            <a:r>
              <a:rPr lang="en-US" sz="900" dirty="0">
                <a:solidFill>
                  <a:schemeClr val="bg1"/>
                </a:solidFill>
                <a:ea typeface="Open Sans" panose="020B0606030504020204" pitchFamily="34" charset="0"/>
                <a:cs typeface="Open Sans" panose="020B0606030504020204" pitchFamily="34" charset="0"/>
              </a:rPr>
              <a:t>The Agriculture, Food, and Natural Resources (AFNR) Career Cluster focuses on the essential elements of life food, water, land, and air. This career cluster includes a diverse spectrum of occupations, ranging from farmer, rancher, and veterinarian to geologist, land conservationist, and florist. It also includes non-traditional agricultural occupations like wind energy, solar energy, and oil and gas production.</a:t>
            </a:r>
          </a:p>
        </p:txBody>
      </p:sp>
      <p:sp>
        <p:nvSpPr>
          <p:cNvPr id="4" name="Title 3">
            <a:extLst>
              <a:ext uri="{FF2B5EF4-FFF2-40B4-BE49-F238E27FC236}">
                <a16:creationId xmlns:a16="http://schemas.microsoft.com/office/drawing/2014/main" id="{1206FB2D-DE24-0B20-089B-E718E5032C5E}"/>
              </a:ext>
            </a:extLst>
          </p:cNvPr>
          <p:cNvSpPr>
            <a:spLocks noGrp="1"/>
          </p:cNvSpPr>
          <p:nvPr>
            <p:ph type="ctrTitle"/>
          </p:nvPr>
        </p:nvSpPr>
        <p:spPr>
          <a:xfrm>
            <a:off x="0" y="940378"/>
            <a:ext cx="3705101" cy="578861"/>
          </a:xfrm>
          <a:solidFill>
            <a:srgbClr val="038180"/>
          </a:solidFill>
        </p:spPr>
        <p:txBody>
          <a:bodyPr/>
          <a:lstStyle/>
          <a:p>
            <a:r>
              <a:rPr lang="en-US" sz="1400" b="1" dirty="0">
                <a:solidFill>
                  <a:srgbClr val="FFFFFF"/>
                </a:solidFill>
                <a:latin typeface="Calibri"/>
                <a:ea typeface="Open Sans"/>
                <a:cs typeface="Open Sans"/>
              </a:rPr>
              <a:t>Animal Science</a:t>
            </a:r>
            <a:endParaRPr lang="en-US" dirty="0">
              <a:effectLst/>
            </a:endParaRPr>
          </a:p>
          <a:p>
            <a:pPr rtl="0"/>
            <a:r>
              <a:rPr lang="en-US" sz="1400" i="1" kern="1200" dirty="0">
                <a:solidFill>
                  <a:srgbClr val="FFFFFF"/>
                </a:solidFill>
                <a:effectLst/>
                <a:latin typeface="Calibri"/>
                <a:ea typeface="Open Sans"/>
                <a:cs typeface="Open Sans"/>
              </a:rPr>
              <a:t>Statewide Program of Study</a:t>
            </a:r>
            <a:endParaRPr lang="en-US" dirty="0">
              <a:effectLst/>
              <a:latin typeface="Calibri Light"/>
              <a:ea typeface="Calibri Light"/>
              <a:cs typeface="Calibri Light"/>
            </a:endParaRPr>
          </a:p>
        </p:txBody>
      </p:sp>
      <p:sp>
        <p:nvSpPr>
          <p:cNvPr id="7" name="TextBox 6">
            <a:extLst>
              <a:ext uri="{FF2B5EF4-FFF2-40B4-BE49-F238E27FC236}">
                <a16:creationId xmlns:a16="http://schemas.microsoft.com/office/drawing/2014/main" id="{418CD8EF-2D1F-02D6-2E0A-A6D3790C1525}"/>
              </a:ext>
            </a:extLst>
          </p:cNvPr>
          <p:cNvSpPr txBox="1"/>
          <p:nvPr/>
        </p:nvSpPr>
        <p:spPr>
          <a:xfrm>
            <a:off x="63795" y="1544836"/>
            <a:ext cx="6712687" cy="646331"/>
          </a:xfrm>
          <a:prstGeom prst="rect">
            <a:avLst/>
          </a:prstGeom>
          <a:noFill/>
        </p:spPr>
        <p:txBody>
          <a:bodyPr wrap="square" lIns="91440" tIns="45720" rIns="91440" bIns="45720" rtlCol="0" anchor="t">
            <a:spAutoFit/>
          </a:bodyPr>
          <a:lstStyle/>
          <a:p>
            <a:r>
              <a:rPr lang="en-US" sz="900" dirty="0"/>
              <a:t>The Animal Science program of study focuses on the science, research, and business of animals and other living organisms. It teaches CTE learners how to apply biology and life science to real-world life processes of animals and wildlife, either in laboratories or in the field, which could include a veterinary office, a farm or ranch, or any outdoor area harboring animal life. Students may also research and analyze the growth and destruction of species and research or diagnose diseases and injuries of animals.</a:t>
            </a:r>
            <a:endParaRPr lang="en-US" sz="900" dirty="0">
              <a:ea typeface="Calibri"/>
              <a:cs typeface="Calibri"/>
            </a:endParaRPr>
          </a:p>
        </p:txBody>
      </p:sp>
      <p:sp>
        <p:nvSpPr>
          <p:cNvPr id="21" name="TextBox 20">
            <a:extLst>
              <a:ext uri="{FF2B5EF4-FFF2-40B4-BE49-F238E27FC236}">
                <a16:creationId xmlns:a16="http://schemas.microsoft.com/office/drawing/2014/main" id="{77D1060B-498D-5699-38A4-622C19750F17}"/>
              </a:ext>
            </a:extLst>
          </p:cNvPr>
          <p:cNvSpPr txBox="1"/>
          <p:nvPr/>
        </p:nvSpPr>
        <p:spPr>
          <a:xfrm>
            <a:off x="125239" y="2259880"/>
            <a:ext cx="3072739" cy="2185214"/>
          </a:xfrm>
          <a:prstGeom prst="rect">
            <a:avLst/>
          </a:prstGeom>
          <a:noFill/>
        </p:spPr>
        <p:txBody>
          <a:bodyPr wrap="square" lIns="91440" tIns="45720" rIns="91440" bIns="45720" rtlCol="0" anchor="t">
            <a:spAutoFit/>
          </a:bodyPr>
          <a:lstStyle/>
          <a:p>
            <a:pPr marL="0" marR="0" algn="ctr">
              <a:spcBef>
                <a:spcPts val="0"/>
              </a:spcBef>
            </a:pPr>
            <a:r>
              <a:rPr lang="en-US" sz="1200" b="1" dirty="0">
                <a:solidFill>
                  <a:srgbClr val="0D6CB9"/>
                </a:solidFill>
                <a:effectLst/>
                <a:ea typeface="Calibri"/>
                <a:cs typeface="Times New Roman"/>
              </a:rPr>
              <a:t>Secondary Courses for High School Credit</a:t>
            </a:r>
          </a:p>
          <a:p>
            <a:pPr marL="0" marR="0" algn="ctr">
              <a:spcBef>
                <a:spcPts val="0"/>
              </a:spcBef>
            </a:pPr>
            <a:endParaRPr lang="en-US" sz="1200" b="1" dirty="0">
              <a:solidFill>
                <a:srgbClr val="0D6CB9"/>
              </a:solidFill>
              <a:effectLst/>
              <a:ea typeface="Calibri"/>
              <a:cs typeface="Times New Roman"/>
            </a:endParaRPr>
          </a:p>
          <a:p>
            <a:pPr marL="0" marR="0">
              <a:spcBef>
                <a:spcPts val="0"/>
              </a:spcBef>
            </a:pPr>
            <a:r>
              <a:rPr lang="en-US" sz="1200" b="1" dirty="0">
                <a:effectLst/>
                <a:ea typeface="Calibri"/>
                <a:cs typeface="Times New Roman"/>
              </a:rPr>
              <a:t>1	</a:t>
            </a:r>
            <a:r>
              <a:rPr lang="en-US" sz="1200" dirty="0">
                <a:ea typeface="+mn-lt"/>
                <a:cs typeface="+mn-lt"/>
              </a:rPr>
              <a:t>Principles of Ag, Food, &amp; Natural Res.</a:t>
            </a:r>
            <a:endParaRPr lang="en-US" sz="1200" dirty="0">
              <a:effectLst/>
              <a:ea typeface="Calibri" panose="020F0502020204030204" pitchFamily="34" charset="0"/>
              <a:cs typeface="Times New Roman" panose="02020603050405020304" pitchFamily="18" charset="0"/>
            </a:endParaRPr>
          </a:p>
          <a:p>
            <a:pPr marR="0" lvl="0">
              <a:spcBef>
                <a:spcPts val="0"/>
              </a:spcBef>
            </a:pPr>
            <a:endParaRPr lang="en-US" sz="1200" b="1" dirty="0">
              <a:effectLst/>
              <a:ea typeface="Calibri"/>
              <a:cs typeface="Times New Roman"/>
            </a:endParaRPr>
          </a:p>
          <a:p>
            <a:r>
              <a:rPr lang="en-US" sz="1200" b="1" dirty="0">
                <a:effectLst/>
                <a:ea typeface="Calibri"/>
                <a:cs typeface="Times New Roman"/>
              </a:rPr>
              <a:t>2	</a:t>
            </a:r>
            <a:r>
              <a:rPr lang="en-US" sz="1200" dirty="0">
                <a:ea typeface="+mn-lt"/>
                <a:cs typeface="+mn-lt"/>
              </a:rPr>
              <a:t>Livestock Production</a:t>
            </a:r>
            <a:endParaRPr lang="en-US" sz="1200" dirty="0">
              <a:ea typeface="Calibri" panose="020F0502020204030204" pitchFamily="34" charset="0"/>
              <a:cs typeface="Times New Roman" panose="02020603050405020304" pitchFamily="18" charset="0"/>
            </a:endParaRPr>
          </a:p>
          <a:p>
            <a:pPr marR="0" lvl="0">
              <a:spcBef>
                <a:spcPts val="0"/>
              </a:spcBef>
            </a:pPr>
            <a:endParaRPr lang="en-US" sz="1200" b="1" dirty="0">
              <a:effectLst/>
              <a:ea typeface="Calibri"/>
              <a:cs typeface="Times New Roman"/>
            </a:endParaRPr>
          </a:p>
          <a:p>
            <a:r>
              <a:rPr lang="en-US" sz="1200" b="1" dirty="0">
                <a:effectLst/>
                <a:ea typeface="Calibri"/>
                <a:cs typeface="Times New Roman"/>
              </a:rPr>
              <a:t>3	</a:t>
            </a:r>
            <a:r>
              <a:rPr lang="en-US" sz="1200" dirty="0">
                <a:ea typeface="+mn-lt"/>
                <a:cs typeface="+mn-lt"/>
              </a:rPr>
              <a:t>Veterinary Medical Applications</a:t>
            </a:r>
            <a:endParaRPr lang="en-US" sz="1200" dirty="0">
              <a:ea typeface="+mn-lt"/>
              <a:cs typeface="Times New Roman" panose="02020603050405020304" pitchFamily="18" charset="0"/>
            </a:endParaRPr>
          </a:p>
          <a:p>
            <a:endParaRPr lang="en-US" sz="1200" dirty="0">
              <a:ea typeface="+mn-lt"/>
              <a:cs typeface="+mn-lt"/>
            </a:endParaRPr>
          </a:p>
          <a:p>
            <a:r>
              <a:rPr lang="en-US" sz="1200" b="1" dirty="0">
                <a:ea typeface="+mn-lt"/>
                <a:cs typeface="+mn-lt"/>
              </a:rPr>
              <a:t>4	</a:t>
            </a:r>
            <a:r>
              <a:rPr lang="en-US" sz="1200" dirty="0">
                <a:ea typeface="+mn-lt"/>
                <a:cs typeface="+mn-lt"/>
              </a:rPr>
              <a:t>Practicum in Ag, Food, &amp; Natural Res.</a:t>
            </a:r>
            <a:endParaRPr lang="en-US" sz="1200" dirty="0">
              <a:ea typeface="Calibri" panose="020F0502020204030204" pitchFamily="34" charset="0"/>
              <a:cs typeface="Times New Roman" panose="02020603050405020304" pitchFamily="18" charset="0"/>
            </a:endParaRPr>
          </a:p>
          <a:p>
            <a:pPr marR="0" lvl="0" algn="ctr">
              <a:spcBef>
                <a:spcPts val="0"/>
              </a:spcBef>
            </a:pPr>
            <a:endParaRPr lang="en-US" sz="200" b="1" dirty="0">
              <a:ea typeface="+mn-lt"/>
              <a:cs typeface="+mn-lt"/>
            </a:endParaRPr>
          </a:p>
          <a:p>
            <a:pPr marR="0" lvl="0" algn="ctr">
              <a:spcBef>
                <a:spcPts val="0"/>
              </a:spcBef>
            </a:pPr>
            <a:r>
              <a:rPr lang="en-US" sz="1200" b="1" dirty="0">
                <a:ea typeface="+mn-lt"/>
                <a:cs typeface="+mn-lt"/>
              </a:rPr>
              <a:t>OR</a:t>
            </a:r>
            <a:r>
              <a:rPr lang="en-US" sz="1200" dirty="0">
                <a:ea typeface="+mn-lt"/>
                <a:cs typeface="+mn-lt"/>
              </a:rPr>
              <a:t> </a:t>
            </a:r>
          </a:p>
          <a:p>
            <a:pPr marR="0" lvl="0" algn="ctr">
              <a:spcBef>
                <a:spcPts val="0"/>
              </a:spcBef>
            </a:pPr>
            <a:endParaRPr lang="en-US" sz="200" dirty="0">
              <a:ea typeface="+mn-lt"/>
              <a:cs typeface="+mn-lt"/>
            </a:endParaRPr>
          </a:p>
          <a:p>
            <a:pPr marR="0" lvl="0">
              <a:spcBef>
                <a:spcPts val="0"/>
              </a:spcBef>
            </a:pPr>
            <a:r>
              <a:rPr lang="en-US" sz="1200" dirty="0">
                <a:ea typeface="+mn-lt"/>
                <a:cs typeface="+mn-lt"/>
              </a:rPr>
              <a:t>	Advanced Animal Science </a:t>
            </a:r>
            <a:endParaRPr lang="en-US" sz="1200" dirty="0">
              <a:ea typeface="+mn-lt"/>
              <a:cs typeface="Times New Roman" panose="02020603050405020304" pitchFamily="18" charset="0"/>
            </a:endParaRPr>
          </a:p>
        </p:txBody>
      </p:sp>
      <p:sp>
        <p:nvSpPr>
          <p:cNvPr id="22" name="TextBox 21">
            <a:extLst>
              <a:ext uri="{FF2B5EF4-FFF2-40B4-BE49-F238E27FC236}">
                <a16:creationId xmlns:a16="http://schemas.microsoft.com/office/drawing/2014/main" id="{B8492F22-9EDB-B130-6173-ADBB1BA28B5A}"/>
              </a:ext>
            </a:extLst>
          </p:cNvPr>
          <p:cNvSpPr txBox="1"/>
          <p:nvPr/>
        </p:nvSpPr>
        <p:spPr>
          <a:xfrm>
            <a:off x="146695" y="4529561"/>
            <a:ext cx="3025114" cy="2354491"/>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panose="020F0502020204030204" pitchFamily="34" charset="0"/>
                <a:cs typeface="Times New Roman" panose="02020603050405020304" pitchFamily="18" charset="0"/>
              </a:rPr>
              <a:t>Postsecondary Opportunities</a:t>
            </a:r>
          </a:p>
          <a:p>
            <a:r>
              <a:rPr lang="en-US" sz="900" b="1" dirty="0">
                <a:ea typeface="Calibri" panose="020F0502020204030204" pitchFamily="34" charset="0"/>
                <a:cs typeface="Times New Roman" panose="02020603050405020304" pitchFamily="18" charset="0"/>
              </a:rPr>
              <a:t>Associates Degrees</a:t>
            </a:r>
            <a:endParaRPr lang="en-US" sz="900" b="1"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900" dirty="0">
                <a:ea typeface="+mn-lt"/>
                <a:cs typeface="+mn-lt"/>
              </a:rPr>
              <a:t>Food Science and Technology</a:t>
            </a:r>
            <a:endParaRPr lang="en-US" sz="900"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900" dirty="0">
                <a:ea typeface="+mn-lt"/>
                <a:cs typeface="+mn-lt"/>
              </a:rPr>
              <a:t>Veterinary Studies</a:t>
            </a:r>
            <a:endParaRPr lang="en-US" sz="900" dirty="0">
              <a:ea typeface="Calibri" panose="020F0502020204030204" pitchFamily="34" charset="0"/>
              <a:cs typeface="Times New Roman"/>
            </a:endParaRPr>
          </a:p>
          <a:p>
            <a:pPr marL="171450" indent="-171450">
              <a:buFont typeface="Arial" panose="020B0604020202020204" pitchFamily="34" charset="0"/>
              <a:buChar char="•"/>
            </a:pPr>
            <a:r>
              <a:rPr lang="en-US" sz="900" dirty="0">
                <a:ea typeface="+mn-lt"/>
                <a:cs typeface="+mn-lt"/>
              </a:rPr>
              <a:t>Biotechnology Laboratory Technician</a:t>
            </a:r>
            <a:endParaRPr lang="en-US" sz="900" dirty="0">
              <a:solidFill>
                <a:srgbClr val="000000"/>
              </a:solidFill>
              <a:ea typeface="Calibri" panose="020F0502020204030204" pitchFamily="34" charset="0"/>
              <a:cs typeface="Calibri"/>
            </a:endParaRPr>
          </a:p>
          <a:p>
            <a:pPr marL="171450" indent="-171450">
              <a:buFont typeface="Arial" panose="020B0604020202020204" pitchFamily="34" charset="0"/>
              <a:buChar char="•"/>
            </a:pPr>
            <a:r>
              <a:rPr lang="en-US" sz="900" dirty="0">
                <a:ea typeface="+mn-lt"/>
                <a:cs typeface="+mn-lt"/>
              </a:rPr>
              <a:t>Biology Technician</a:t>
            </a:r>
            <a:endParaRPr lang="en-US" sz="900" dirty="0">
              <a:solidFill>
                <a:srgbClr val="000000"/>
              </a:solidFill>
              <a:ea typeface="Calibri" panose="020F0502020204030204" pitchFamily="34" charset="0"/>
              <a:cs typeface="Calibri"/>
            </a:endParaRPr>
          </a:p>
          <a:p>
            <a:pPr marR="0" lvl="0">
              <a:spcBef>
                <a:spcPts val="0"/>
              </a:spcBef>
            </a:pPr>
            <a:r>
              <a:rPr lang="en-US" sz="900" b="1" dirty="0">
                <a:effectLst/>
                <a:ea typeface="Calibri" panose="020F0502020204030204" pitchFamily="34" charset="0"/>
                <a:cs typeface="Times New Roman"/>
              </a:rPr>
              <a:t>Bachelor’s Degrees</a:t>
            </a:r>
            <a:endParaRPr lang="en-US" sz="900" dirty="0">
              <a:solidFill>
                <a:srgbClr val="0D6CB9"/>
              </a:solidFill>
              <a:effectLst/>
              <a:ea typeface="Calibri" panose="020F0502020204030204" pitchFamily="34" charset="0"/>
              <a:cs typeface="Times New Roman"/>
            </a:endParaRPr>
          </a:p>
          <a:p>
            <a:pPr marL="171450" indent="-171450">
              <a:buFont typeface="Arial" panose="020B0604020202020204" pitchFamily="34" charset="0"/>
              <a:buChar char="•"/>
            </a:pPr>
            <a:r>
              <a:rPr lang="en-US" sz="900" dirty="0">
                <a:ea typeface="+mn-lt"/>
                <a:cs typeface="+mn-lt"/>
              </a:rPr>
              <a:t>Animal Sciences</a:t>
            </a:r>
            <a:endParaRPr lang="en-US" sz="900" dirty="0">
              <a:effectLst/>
              <a:ea typeface="Calibri" panose="020F0502020204030204" pitchFamily="34" charset="0"/>
              <a:cs typeface="Calibri"/>
            </a:endParaRPr>
          </a:p>
          <a:p>
            <a:pPr marL="171450" marR="0" lvl="0" indent="-171450">
              <a:spcBef>
                <a:spcPts val="0"/>
              </a:spcBef>
              <a:buFont typeface="Arial" panose="020B0604020202020204" pitchFamily="34" charset="0"/>
              <a:buChar char="•"/>
            </a:pPr>
            <a:r>
              <a:rPr lang="en-US" sz="900" dirty="0">
                <a:ea typeface="+mn-lt"/>
                <a:cs typeface="+mn-lt"/>
              </a:rPr>
              <a:t>Agriculture</a:t>
            </a:r>
            <a:endParaRPr lang="en-US" sz="900" dirty="0">
              <a:effectLst/>
              <a:ea typeface="Calibri" panose="020F0502020204030204" pitchFamily="34" charset="0"/>
              <a:cs typeface="Times New Roman" panose="02020603050405020304" pitchFamily="18" charset="0"/>
            </a:endParaRPr>
          </a:p>
          <a:p>
            <a:pPr marL="171450" marR="0" lvl="0" indent="-171450">
              <a:spcBef>
                <a:spcPts val="0"/>
              </a:spcBef>
              <a:buFont typeface="Arial" panose="020B0604020202020204" pitchFamily="34" charset="0"/>
              <a:buChar char="•"/>
            </a:pPr>
            <a:r>
              <a:rPr lang="en-US" sz="900" dirty="0">
                <a:ea typeface="+mn-lt"/>
                <a:cs typeface="+mn-lt"/>
              </a:rPr>
              <a:t>Biology</a:t>
            </a:r>
            <a:endParaRPr lang="en-US" sz="900" dirty="0">
              <a:solidFill>
                <a:srgbClr val="000000"/>
              </a:solidFill>
              <a:effectLst/>
              <a:ea typeface="Calibri" panose="020F0502020204030204" pitchFamily="34" charset="0"/>
              <a:cs typeface="Calibri"/>
            </a:endParaRPr>
          </a:p>
          <a:p>
            <a:pPr marL="171450" indent="-171450">
              <a:buFont typeface="Arial" panose="020B0604020202020204" pitchFamily="34" charset="0"/>
              <a:buChar char="•"/>
            </a:pPr>
            <a:r>
              <a:rPr lang="en-US" sz="900" dirty="0">
                <a:ea typeface="+mn-lt"/>
                <a:cs typeface="+mn-lt"/>
              </a:rPr>
              <a:t>Zoology/ Animal Biology</a:t>
            </a:r>
            <a:endParaRPr lang="en-US" sz="900" dirty="0">
              <a:solidFill>
                <a:srgbClr val="000000"/>
              </a:solidFill>
              <a:ea typeface="Calibri" panose="020F0502020204030204" pitchFamily="34" charset="0"/>
              <a:cs typeface="Calibri"/>
            </a:endParaRPr>
          </a:p>
          <a:p>
            <a:pPr marR="0" lvl="0">
              <a:spcBef>
                <a:spcPts val="0"/>
              </a:spcBef>
            </a:pPr>
            <a:r>
              <a:rPr lang="en-US" sz="900" b="1" dirty="0">
                <a:effectLst/>
                <a:ea typeface="Calibri" panose="020F0502020204030204" pitchFamily="34" charset="0"/>
                <a:cs typeface="Times New Roman"/>
              </a:rPr>
              <a:t>Master’s, Doctoral, and Professional Degrees</a:t>
            </a:r>
            <a:endParaRPr lang="en-US" sz="900" dirty="0">
              <a:solidFill>
                <a:srgbClr val="0D6CB9"/>
              </a:solidFill>
              <a:effectLst/>
              <a:ea typeface="Calibri" panose="020F0502020204030204" pitchFamily="34" charset="0"/>
              <a:cs typeface="Times New Roman"/>
            </a:endParaRPr>
          </a:p>
          <a:p>
            <a:pPr marL="171450" marR="0" lvl="0" indent="-171450">
              <a:spcBef>
                <a:spcPts val="0"/>
              </a:spcBef>
              <a:buFont typeface="Arial" panose="020B0604020202020204" pitchFamily="34" charset="0"/>
              <a:buChar char="•"/>
            </a:pPr>
            <a:r>
              <a:rPr lang="en-US" sz="900" dirty="0">
                <a:ea typeface="+mn-lt"/>
                <a:cs typeface="+mn-lt"/>
              </a:rPr>
              <a:t>Genetics</a:t>
            </a:r>
            <a:endParaRPr lang="en-US" sz="900"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900" dirty="0">
                <a:ea typeface="+mn-lt"/>
                <a:cs typeface="+mn-lt"/>
              </a:rPr>
              <a:t>Veterinary Medicine</a:t>
            </a:r>
          </a:p>
          <a:p>
            <a:pPr marL="171450" indent="-171450">
              <a:buFont typeface="Arial" panose="020B0604020202020204" pitchFamily="34" charset="0"/>
              <a:buChar char="•"/>
            </a:pPr>
            <a:r>
              <a:rPr lang="en-US" sz="900" dirty="0">
                <a:ea typeface="+mn-lt"/>
                <a:cs typeface="+mn-lt"/>
              </a:rPr>
              <a:t>Biological and Physical Sciences</a:t>
            </a:r>
          </a:p>
          <a:p>
            <a:pPr marL="171450" indent="-171450">
              <a:buFont typeface="Arial" panose="020B0604020202020204" pitchFamily="34" charset="0"/>
              <a:buChar char="•"/>
            </a:pPr>
            <a:r>
              <a:rPr lang="en-US" sz="900" dirty="0">
                <a:ea typeface="+mn-lt"/>
                <a:cs typeface="+mn-lt"/>
              </a:rPr>
              <a:t>Biological and Biomedical Sciences</a:t>
            </a:r>
            <a:endParaRPr lang="en-US" sz="900" dirty="0">
              <a:ea typeface="Calibri" panose="020F0502020204030204" pitchFamily="34" charset="0"/>
              <a:cs typeface="Calibri"/>
            </a:endParaRPr>
          </a:p>
        </p:txBody>
      </p:sp>
      <p:sp>
        <p:nvSpPr>
          <p:cNvPr id="23" name="TextBox 22">
            <a:extLst>
              <a:ext uri="{FF2B5EF4-FFF2-40B4-BE49-F238E27FC236}">
                <a16:creationId xmlns:a16="http://schemas.microsoft.com/office/drawing/2014/main" id="{B63C6D94-62AA-E2D0-FFDB-465F6F55EAB9}"/>
              </a:ext>
            </a:extLst>
          </p:cNvPr>
          <p:cNvSpPr txBox="1"/>
          <p:nvPr/>
        </p:nvSpPr>
        <p:spPr>
          <a:xfrm>
            <a:off x="3948036" y="2095713"/>
            <a:ext cx="2600690" cy="461665"/>
          </a:xfrm>
          <a:prstGeom prst="rect">
            <a:avLst/>
          </a:prstGeom>
          <a:noFill/>
        </p:spPr>
        <p:txBody>
          <a:bodyPr wrap="square" lIns="91440" tIns="45720" rIns="91440" bIns="45720" rtlCol="0" anchor="t">
            <a:spAutoFit/>
          </a:bodyPr>
          <a:lstStyle/>
          <a:p>
            <a:pPr algn="ctr"/>
            <a:r>
              <a:rPr lang="en-US" sz="1200" b="1" dirty="0">
                <a:solidFill>
                  <a:srgbClr val="0D6CB9"/>
                </a:solidFill>
                <a:effectLst/>
                <a:ea typeface="Calibri" panose="020F0502020204030204" pitchFamily="34" charset="0"/>
                <a:cs typeface="Times New Roman"/>
              </a:rPr>
              <a:t>Work-Based Learning and</a:t>
            </a:r>
            <a:r>
              <a:rPr lang="en-US" sz="1200" b="1" dirty="0">
                <a:solidFill>
                  <a:srgbClr val="0D6CB9"/>
                </a:solidFill>
                <a:ea typeface="Calibri" panose="020F0502020204030204" pitchFamily="34" charset="0"/>
                <a:cs typeface="Times New Roman"/>
              </a:rPr>
              <a:t> </a:t>
            </a:r>
            <a:endParaRPr lang="en-US" sz="1200" b="1" dirty="0">
              <a:solidFill>
                <a:srgbClr val="0D6CB9"/>
              </a:solidFill>
              <a:effectLst/>
              <a:ea typeface="Calibri" panose="020F0502020204030204" pitchFamily="34" charset="0"/>
              <a:cs typeface="Times New Roman" panose="02020603050405020304" pitchFamily="18" charset="0"/>
            </a:endParaRPr>
          </a:p>
          <a:p>
            <a:pPr algn="ctr"/>
            <a:r>
              <a:rPr lang="en-US" sz="1200" b="1" dirty="0">
                <a:solidFill>
                  <a:srgbClr val="0D6CB9"/>
                </a:solidFill>
                <a:ea typeface="Calibri" panose="020F0502020204030204" pitchFamily="34" charset="0"/>
                <a:cs typeface="Times New Roman"/>
              </a:rPr>
              <a:t>Expanded Learning</a:t>
            </a:r>
            <a:r>
              <a:rPr lang="en-US" sz="1200" b="1" dirty="0">
                <a:solidFill>
                  <a:srgbClr val="0D6CB9"/>
                </a:solidFill>
                <a:effectLst/>
                <a:ea typeface="Calibri" panose="020F0502020204030204" pitchFamily="34" charset="0"/>
                <a:cs typeface="Times New Roman"/>
              </a:rPr>
              <a:t> Opportunities</a:t>
            </a:r>
          </a:p>
        </p:txBody>
      </p:sp>
      <p:graphicFrame>
        <p:nvGraphicFramePr>
          <p:cNvPr id="24" name="Table 24">
            <a:extLst>
              <a:ext uri="{FF2B5EF4-FFF2-40B4-BE49-F238E27FC236}">
                <a16:creationId xmlns:a16="http://schemas.microsoft.com/office/drawing/2014/main" id="{38395C62-94A4-41FC-B070-A87B662CD839}"/>
              </a:ext>
            </a:extLst>
          </p:cNvPr>
          <p:cNvGraphicFramePr>
            <a:graphicFrameLocks noGrp="1"/>
          </p:cNvGraphicFramePr>
          <p:nvPr>
            <p:extLst>
              <p:ext uri="{D42A27DB-BD31-4B8C-83A1-F6EECF244321}">
                <p14:modId xmlns:p14="http://schemas.microsoft.com/office/powerpoint/2010/main" val="1013864392"/>
              </p:ext>
            </p:extLst>
          </p:nvPr>
        </p:nvGraphicFramePr>
        <p:xfrm>
          <a:off x="3879617" y="2532058"/>
          <a:ext cx="2727367" cy="1280160"/>
        </p:xfrm>
        <a:graphic>
          <a:graphicData uri="http://schemas.openxmlformats.org/drawingml/2006/table">
            <a:tbl>
              <a:tblPr firstRow="1" bandRow="1">
                <a:tableStyleId>{5C22544A-7EE6-4342-B048-85BDC9FD1C3A}</a:tableStyleId>
              </a:tblPr>
              <a:tblGrid>
                <a:gridCol w="1299345">
                  <a:extLst>
                    <a:ext uri="{9D8B030D-6E8A-4147-A177-3AD203B41FA5}">
                      <a16:colId xmlns:a16="http://schemas.microsoft.com/office/drawing/2014/main" val="2083587555"/>
                    </a:ext>
                  </a:extLst>
                </a:gridCol>
                <a:gridCol w="1428022">
                  <a:extLst>
                    <a:ext uri="{9D8B030D-6E8A-4147-A177-3AD203B41FA5}">
                      <a16:colId xmlns:a16="http://schemas.microsoft.com/office/drawing/2014/main" val="3749205641"/>
                    </a:ext>
                  </a:extLst>
                </a:gridCol>
              </a:tblGrid>
              <a:tr h="251301">
                <a:tc>
                  <a:txBody>
                    <a:bodyPr/>
                    <a:lstStyle/>
                    <a:p>
                      <a:pPr algn="ctr"/>
                      <a:r>
                        <a:rPr lang="en-US" sz="900" dirty="0"/>
                        <a:t>Exploration Activities</a:t>
                      </a:r>
                    </a:p>
                  </a:txBody>
                  <a:tcPr anchor="ctr">
                    <a:solidFill>
                      <a:srgbClr val="038180"/>
                    </a:solidFill>
                  </a:tcPr>
                </a:tc>
                <a:tc>
                  <a:txBody>
                    <a:bodyPr/>
                    <a:lstStyle/>
                    <a:p>
                      <a:pPr algn="ctr"/>
                      <a:r>
                        <a:rPr lang="en-US" sz="900" dirty="0"/>
                        <a:t>Work-Based Learning Activities</a:t>
                      </a:r>
                    </a:p>
                  </a:txBody>
                  <a:tcPr anchor="ctr">
                    <a:solidFill>
                      <a:srgbClr val="038180"/>
                    </a:solidFill>
                  </a:tcPr>
                </a:tc>
                <a:extLst>
                  <a:ext uri="{0D108BD9-81ED-4DB2-BD59-A6C34878D82A}">
                    <a16:rowId xmlns:a16="http://schemas.microsoft.com/office/drawing/2014/main" val="2788444287"/>
                  </a:ext>
                </a:extLst>
              </a:tr>
              <a:tr h="431230">
                <a:tc>
                  <a:txBody>
                    <a:bodyPr/>
                    <a:lstStyle/>
                    <a:p>
                      <a:pPr marL="171450" indent="-171450" algn="l">
                        <a:buFont typeface="Arial" panose="020B0604020202020204" pitchFamily="34" charset="0"/>
                        <a:buChar char="•"/>
                      </a:pPr>
                      <a:r>
                        <a:rPr lang="en-US" sz="900" b="0" i="0" u="none" strike="noStrike" noProof="0" dirty="0">
                          <a:latin typeface="Calibri"/>
                        </a:rPr>
                        <a:t>Participate </a:t>
                      </a:r>
                      <a:r>
                        <a:rPr lang="en-US" sz="900" b="0" i="0" u="none" strike="noStrike" noProof="0">
                          <a:latin typeface="Calibri"/>
                        </a:rPr>
                        <a:t>in Texas FFA</a:t>
                      </a:r>
                      <a:endParaRPr lang="en-US" sz="900" dirty="0"/>
                    </a:p>
                  </a:txBody>
                  <a:tcPr>
                    <a:noFill/>
                  </a:tcPr>
                </a:tc>
                <a:tc>
                  <a:txBody>
                    <a:bodyPr/>
                    <a:lstStyle/>
                    <a:p>
                      <a:pPr marL="171450" lvl="0" indent="-171450" algn="l">
                        <a:buFont typeface="Arial" panose="020B0604020202020204" pitchFamily="34" charset="0"/>
                        <a:buChar char="•"/>
                      </a:pPr>
                      <a:r>
                        <a:rPr lang="en-US" sz="900" b="0" i="0" u="none" strike="noStrike" noProof="0" dirty="0">
                          <a:latin typeface="Calibri"/>
                        </a:rPr>
                        <a:t>Volunteer at a local farm or with a veterinarian</a:t>
                      </a:r>
                      <a:endParaRPr lang="en-US" sz="900" dirty="0"/>
                    </a:p>
                    <a:p>
                      <a:pPr marL="171450" lvl="0" indent="-171450" algn="l">
                        <a:buFont typeface="Arial" panose="020B0604020202020204" pitchFamily="34" charset="0"/>
                        <a:buChar char="•"/>
                      </a:pPr>
                      <a:r>
                        <a:rPr lang="en-US" sz="900" b="0" i="0" u="none" strike="noStrike" noProof="0" dirty="0">
                          <a:latin typeface="Calibri"/>
                        </a:rPr>
                        <a:t>Participate in an FFA supervised agriculture experience</a:t>
                      </a:r>
                      <a:endParaRPr lang="en-US" sz="900" dirty="0"/>
                    </a:p>
                  </a:txBody>
                  <a:tcPr>
                    <a:noFill/>
                  </a:tcPr>
                </a:tc>
                <a:extLst>
                  <a:ext uri="{0D108BD9-81ED-4DB2-BD59-A6C34878D82A}">
                    <a16:rowId xmlns:a16="http://schemas.microsoft.com/office/drawing/2014/main" val="2974962540"/>
                  </a:ext>
                </a:extLst>
              </a:tr>
            </a:tbl>
          </a:graphicData>
        </a:graphic>
      </p:graphicFrame>
      <p:sp>
        <p:nvSpPr>
          <p:cNvPr id="28" name="TextBox 27">
            <a:extLst>
              <a:ext uri="{FF2B5EF4-FFF2-40B4-BE49-F238E27FC236}">
                <a16:creationId xmlns:a16="http://schemas.microsoft.com/office/drawing/2014/main" id="{12E02463-CD5F-D1DD-B59B-A5477635CC57}"/>
              </a:ext>
            </a:extLst>
          </p:cNvPr>
          <p:cNvSpPr txBox="1"/>
          <p:nvPr/>
        </p:nvSpPr>
        <p:spPr>
          <a:xfrm>
            <a:off x="3858159" y="3849786"/>
            <a:ext cx="2727367" cy="907941"/>
          </a:xfrm>
          <a:prstGeom prst="rect">
            <a:avLst/>
          </a:prstGeom>
          <a:noFill/>
        </p:spPr>
        <p:txBody>
          <a:bodyPr wrap="square" lIns="91440" tIns="45720" rIns="91440" bIns="45720" rtlCol="0" anchor="t">
            <a:spAutoFit/>
          </a:bodyPr>
          <a:lstStyle/>
          <a:p>
            <a:pPr marL="0" marR="0" algn="ctr">
              <a:spcBef>
                <a:spcPts val="0"/>
              </a:spcBef>
              <a:spcAft>
                <a:spcPts val="600"/>
              </a:spcAft>
            </a:pPr>
            <a:r>
              <a:rPr lang="en-US" sz="1200" b="1" dirty="0">
                <a:solidFill>
                  <a:srgbClr val="0D6CB9"/>
                </a:solidFill>
                <a:effectLst/>
                <a:ea typeface="Calibri" panose="020F0502020204030204" pitchFamily="34" charset="0"/>
                <a:cs typeface="Times New Roman" panose="02020603050405020304" pitchFamily="18" charset="0"/>
              </a:rPr>
              <a:t>Industry-Based Certifications</a:t>
            </a:r>
          </a:p>
          <a:p>
            <a:pPr marL="171450" marR="0" indent="-171450">
              <a:spcBef>
                <a:spcPts val="0"/>
              </a:spcBef>
              <a:buFont typeface="Arial" panose="020B0604020202020204" pitchFamily="34" charset="0"/>
              <a:buChar char="•"/>
            </a:pPr>
            <a:r>
              <a:rPr lang="en-US" sz="1200" dirty="0">
                <a:ea typeface="Calibri" panose="020F0502020204030204" pitchFamily="34" charset="0"/>
                <a:cs typeface="Times New Roman" panose="02020603050405020304" pitchFamily="18" charset="0"/>
              </a:rPr>
              <a:t>Certified Veterinary Assistant, Level 1</a:t>
            </a:r>
          </a:p>
          <a:p>
            <a:pPr marL="171450" marR="0" indent="-171450">
              <a:spcBef>
                <a:spcPts val="0"/>
              </a:spcBef>
              <a:buFont typeface="Arial" panose="020B0604020202020204" pitchFamily="34" charset="0"/>
              <a:buChar char="•"/>
            </a:pPr>
            <a:r>
              <a:rPr lang="en-US" sz="1200" dirty="0">
                <a:ea typeface="Calibri" panose="020F0502020204030204" pitchFamily="34" charset="0"/>
                <a:cs typeface="Times New Roman" panose="02020603050405020304" pitchFamily="18" charset="0"/>
              </a:rPr>
              <a:t>Elanco Fundamentals of Animal Science Certification</a:t>
            </a:r>
          </a:p>
        </p:txBody>
      </p:sp>
      <p:sp>
        <p:nvSpPr>
          <p:cNvPr id="1027" name="TextBox 1026">
            <a:extLst>
              <a:ext uri="{FF2B5EF4-FFF2-40B4-BE49-F238E27FC236}">
                <a16:creationId xmlns:a16="http://schemas.microsoft.com/office/drawing/2014/main" id="{3F57E4A6-F203-8179-D007-29521C7B6A20}"/>
              </a:ext>
            </a:extLst>
          </p:cNvPr>
          <p:cNvSpPr txBox="1"/>
          <p:nvPr/>
        </p:nvSpPr>
        <p:spPr>
          <a:xfrm>
            <a:off x="313877" y="6921313"/>
            <a:ext cx="2700004" cy="261610"/>
          </a:xfrm>
          <a:prstGeom prst="rect">
            <a:avLst/>
          </a:prstGeom>
          <a:noFill/>
        </p:spPr>
        <p:txBody>
          <a:bodyPr wrap="square" rtlCol="0">
            <a:spAutoFit/>
          </a:bodyPr>
          <a:lstStyle/>
          <a:p>
            <a:pPr marL="0" marR="0">
              <a:spcBef>
                <a:spcPts val="0"/>
              </a:spcBef>
            </a:pPr>
            <a:r>
              <a:rPr lang="en-US" sz="1100" b="1" dirty="0">
                <a:solidFill>
                  <a:srgbClr val="0D6CB9"/>
                </a:solidFill>
                <a:latin typeface="Open Sans SemiBold" panose="020B0706030804020204" pitchFamily="34" charset="0"/>
                <a:ea typeface="Calibri" panose="020F0502020204030204" pitchFamily="34" charset="0"/>
                <a:cs typeface="Times New Roman" panose="02020603050405020304" pitchFamily="18" charset="0"/>
              </a:rPr>
              <a:t>Aligned Occupations</a:t>
            </a:r>
            <a:endParaRPr lang="en-US" sz="1100" b="1" dirty="0">
              <a:solidFill>
                <a:srgbClr val="0D6CB9"/>
              </a:solidFill>
              <a:effectLst/>
              <a:latin typeface="Open Sans SemiBold" panose="020B0706030804020204" pitchFamily="34" charset="0"/>
              <a:ea typeface="Calibri" panose="020F0502020204030204" pitchFamily="34" charset="0"/>
              <a:cs typeface="Times New Roman" panose="02020603050405020304" pitchFamily="18" charset="0"/>
            </a:endParaRPr>
          </a:p>
        </p:txBody>
      </p:sp>
      <p:graphicFrame>
        <p:nvGraphicFramePr>
          <p:cNvPr id="1025" name="Table 24">
            <a:extLst>
              <a:ext uri="{FF2B5EF4-FFF2-40B4-BE49-F238E27FC236}">
                <a16:creationId xmlns:a16="http://schemas.microsoft.com/office/drawing/2014/main" id="{9353EF7D-FC84-0A9D-002E-F3C8F8BE05A9}"/>
              </a:ext>
            </a:extLst>
          </p:cNvPr>
          <p:cNvGraphicFramePr>
            <a:graphicFrameLocks noGrp="1"/>
          </p:cNvGraphicFramePr>
          <p:nvPr>
            <p:extLst>
              <p:ext uri="{D42A27DB-BD31-4B8C-83A1-F6EECF244321}">
                <p14:modId xmlns:p14="http://schemas.microsoft.com/office/powerpoint/2010/main" val="2571093454"/>
              </p:ext>
            </p:extLst>
          </p:nvPr>
        </p:nvGraphicFramePr>
        <p:xfrm>
          <a:off x="354293" y="7194036"/>
          <a:ext cx="6149413" cy="1485900"/>
        </p:xfrm>
        <a:graphic>
          <a:graphicData uri="http://schemas.openxmlformats.org/drawingml/2006/table">
            <a:tbl>
              <a:tblPr firstRow="1" bandRow="1">
                <a:tableStyleId>{5C22544A-7EE6-4342-B048-85BDC9FD1C3A}</a:tableStyleId>
              </a:tblPr>
              <a:tblGrid>
                <a:gridCol w="3045184">
                  <a:extLst>
                    <a:ext uri="{9D8B030D-6E8A-4147-A177-3AD203B41FA5}">
                      <a16:colId xmlns:a16="http://schemas.microsoft.com/office/drawing/2014/main" val="2083587555"/>
                    </a:ext>
                  </a:extLst>
                </a:gridCol>
                <a:gridCol w="949960">
                  <a:extLst>
                    <a:ext uri="{9D8B030D-6E8A-4147-A177-3AD203B41FA5}">
                      <a16:colId xmlns:a16="http://schemas.microsoft.com/office/drawing/2014/main" val="3749205641"/>
                    </a:ext>
                  </a:extLst>
                </a:gridCol>
                <a:gridCol w="1201772">
                  <a:extLst>
                    <a:ext uri="{9D8B030D-6E8A-4147-A177-3AD203B41FA5}">
                      <a16:colId xmlns:a16="http://schemas.microsoft.com/office/drawing/2014/main" val="761520341"/>
                    </a:ext>
                  </a:extLst>
                </a:gridCol>
                <a:gridCol w="952497">
                  <a:extLst>
                    <a:ext uri="{9D8B030D-6E8A-4147-A177-3AD203B41FA5}">
                      <a16:colId xmlns:a16="http://schemas.microsoft.com/office/drawing/2014/main" val="82727037"/>
                    </a:ext>
                  </a:extLst>
                </a:gridCol>
              </a:tblGrid>
              <a:tr h="238125">
                <a:tc>
                  <a:txBody>
                    <a:bodyPr/>
                    <a:lstStyle/>
                    <a:p>
                      <a:pPr algn="l"/>
                      <a:r>
                        <a:rPr lang="en-US" sz="900" dirty="0"/>
                        <a:t>Occupations</a:t>
                      </a:r>
                    </a:p>
                  </a:txBody>
                  <a:tcPr>
                    <a:solidFill>
                      <a:srgbClr val="038180"/>
                    </a:solidFill>
                  </a:tcPr>
                </a:tc>
                <a:tc>
                  <a:txBody>
                    <a:bodyPr/>
                    <a:lstStyle/>
                    <a:p>
                      <a:pPr algn="ctr"/>
                      <a:r>
                        <a:rPr lang="en-US" sz="900" dirty="0"/>
                        <a:t>Median Wage</a:t>
                      </a:r>
                    </a:p>
                  </a:txBody>
                  <a:tcPr anchor="ctr">
                    <a:solidFill>
                      <a:srgbClr val="038180"/>
                    </a:solidFill>
                  </a:tcPr>
                </a:tc>
                <a:tc>
                  <a:txBody>
                    <a:bodyPr/>
                    <a:lstStyle/>
                    <a:p>
                      <a:pPr algn="ctr"/>
                      <a:r>
                        <a:rPr lang="en-US" sz="900" dirty="0"/>
                        <a:t>Annual Openings</a:t>
                      </a:r>
                    </a:p>
                  </a:txBody>
                  <a:tcPr anchor="ctr">
                    <a:solidFill>
                      <a:srgbClr val="038180"/>
                    </a:solidFill>
                  </a:tcPr>
                </a:tc>
                <a:tc>
                  <a:txBody>
                    <a:bodyPr/>
                    <a:lstStyle/>
                    <a:p>
                      <a:pPr algn="ctr"/>
                      <a:r>
                        <a:rPr lang="en-US" sz="900" dirty="0"/>
                        <a:t>% Growth</a:t>
                      </a:r>
                    </a:p>
                  </a:txBody>
                  <a:tcPr anchor="ctr">
                    <a:solidFill>
                      <a:srgbClr val="038180"/>
                    </a:solidFill>
                  </a:tcPr>
                </a:tc>
                <a:extLst>
                  <a:ext uri="{0D108BD9-81ED-4DB2-BD59-A6C34878D82A}">
                    <a16:rowId xmlns:a16="http://schemas.microsoft.com/office/drawing/2014/main" val="2788444287"/>
                  </a:ext>
                </a:extLst>
              </a:tr>
              <a:tr h="182880">
                <a:tc>
                  <a:txBody>
                    <a:bodyPr/>
                    <a:lstStyle/>
                    <a:p>
                      <a:pPr marL="0" lvl="0" indent="0" algn="l">
                        <a:buNone/>
                      </a:pPr>
                      <a:r>
                        <a:rPr lang="en-US" sz="900" b="0" i="0" u="none" strike="noStrike" noProof="0" dirty="0">
                          <a:latin typeface="Calibri"/>
                        </a:rPr>
                        <a:t>Animal Breeders</a:t>
                      </a:r>
                      <a:endParaRPr lang="en-US" sz="900" dirty="0"/>
                    </a:p>
                  </a:txBody>
                  <a:tcPr anchor="ctr">
                    <a:solidFill>
                      <a:schemeClr val="accent6">
                        <a:lumMod val="20000"/>
                        <a:lumOff val="80000"/>
                      </a:schemeClr>
                    </a:solidFill>
                  </a:tcPr>
                </a:tc>
                <a:tc>
                  <a:txBody>
                    <a:bodyPr/>
                    <a:lstStyle/>
                    <a:p>
                      <a:pPr marL="0" indent="0" algn="ctr">
                        <a:buFont typeface="Arial" panose="020B0604020202020204" pitchFamily="34" charset="0"/>
                        <a:buNone/>
                      </a:pPr>
                      <a:r>
                        <a:rPr lang="en-US" sz="900"/>
                        <a:t>$39,139</a:t>
                      </a:r>
                    </a:p>
                  </a:txBody>
                  <a:tcPr anchor="ctr">
                    <a:noFill/>
                  </a:tcPr>
                </a:tc>
                <a:tc>
                  <a:txBody>
                    <a:bodyPr/>
                    <a:lstStyle/>
                    <a:p>
                      <a:pPr marL="0" indent="0" algn="ctr">
                        <a:buFont typeface="Arial" panose="020B0604020202020204" pitchFamily="34" charset="0"/>
                        <a:buNone/>
                      </a:pPr>
                      <a:r>
                        <a:rPr lang="en-US" sz="900"/>
                        <a:t>28</a:t>
                      </a:r>
                    </a:p>
                  </a:txBody>
                  <a:tcPr anchor="ctr">
                    <a:noFill/>
                  </a:tcPr>
                </a:tc>
                <a:tc>
                  <a:txBody>
                    <a:bodyPr/>
                    <a:lstStyle/>
                    <a:p>
                      <a:pPr marL="0" indent="0" algn="ctr">
                        <a:buFont typeface="Arial" panose="020B0604020202020204" pitchFamily="34" charset="0"/>
                        <a:buNone/>
                      </a:pPr>
                      <a:r>
                        <a:rPr lang="en-US" sz="900"/>
                        <a:t>9%</a:t>
                      </a:r>
                    </a:p>
                  </a:txBody>
                  <a:tcPr anchor="ctr">
                    <a:noFill/>
                  </a:tcPr>
                </a:tc>
                <a:extLst>
                  <a:ext uri="{0D108BD9-81ED-4DB2-BD59-A6C34878D82A}">
                    <a16:rowId xmlns:a16="http://schemas.microsoft.com/office/drawing/2014/main" val="2974962540"/>
                  </a:ext>
                </a:extLst>
              </a:tr>
              <a:tr h="206375">
                <a:tc>
                  <a:txBody>
                    <a:bodyPr/>
                    <a:lstStyle/>
                    <a:p>
                      <a:pPr marL="0" lvl="0" indent="0" algn="l">
                        <a:buNone/>
                      </a:pPr>
                      <a:r>
                        <a:rPr lang="en-US" sz="900" b="0" i="0" u="none" strike="noStrike" noProof="0">
                          <a:latin typeface="Calibri"/>
                        </a:rPr>
                        <a:t>Animal Scientists</a:t>
                      </a:r>
                      <a:endParaRPr lang="en-US" sz="900"/>
                    </a:p>
                  </a:txBody>
                  <a:tcPr anchor="ctr">
                    <a:solidFill>
                      <a:schemeClr val="accent6">
                        <a:lumMod val="20000"/>
                        <a:lumOff val="80000"/>
                      </a:schemeClr>
                    </a:solidFill>
                  </a:tcPr>
                </a:tc>
                <a:tc>
                  <a:txBody>
                    <a:bodyPr/>
                    <a:lstStyle/>
                    <a:p>
                      <a:pPr marL="0" indent="0" algn="ctr">
                        <a:buFont typeface="Arial" panose="020B0604020202020204" pitchFamily="34" charset="0"/>
                        <a:buNone/>
                      </a:pPr>
                      <a:r>
                        <a:rPr lang="en-US" sz="900"/>
                        <a:t>$57,533</a:t>
                      </a:r>
                    </a:p>
                  </a:txBody>
                  <a:tcPr anchor="ctr">
                    <a:noFill/>
                  </a:tcPr>
                </a:tc>
                <a:tc>
                  <a:txBody>
                    <a:bodyPr/>
                    <a:lstStyle/>
                    <a:p>
                      <a:pPr marL="0" indent="0" algn="ctr">
                        <a:buFont typeface="Arial" panose="020B0604020202020204" pitchFamily="34" charset="0"/>
                        <a:buNone/>
                      </a:pPr>
                      <a:r>
                        <a:rPr lang="en-US" sz="900"/>
                        <a:t>22</a:t>
                      </a:r>
                    </a:p>
                  </a:txBody>
                  <a:tcPr anchor="ctr">
                    <a:noFill/>
                  </a:tcPr>
                </a:tc>
                <a:tc>
                  <a:txBody>
                    <a:bodyPr/>
                    <a:lstStyle/>
                    <a:p>
                      <a:pPr marL="0" indent="0" algn="ctr">
                        <a:buFont typeface="Arial" panose="020B0604020202020204" pitchFamily="34" charset="0"/>
                        <a:buNone/>
                      </a:pPr>
                      <a:r>
                        <a:rPr lang="en-US" sz="900"/>
                        <a:t>12%</a:t>
                      </a:r>
                    </a:p>
                  </a:txBody>
                  <a:tcPr anchor="ctr">
                    <a:noFill/>
                  </a:tcPr>
                </a:tc>
                <a:extLst>
                  <a:ext uri="{0D108BD9-81ED-4DB2-BD59-A6C34878D82A}">
                    <a16:rowId xmlns:a16="http://schemas.microsoft.com/office/drawing/2014/main" val="1200388448"/>
                  </a:ext>
                </a:extLst>
              </a:tr>
              <a:tr h="182880">
                <a:tc>
                  <a:txBody>
                    <a:bodyPr/>
                    <a:lstStyle/>
                    <a:p>
                      <a:pPr marL="0" lvl="0" indent="0" algn="l">
                        <a:buNone/>
                      </a:pPr>
                      <a:r>
                        <a:rPr lang="en-US" sz="900" b="0" i="0" u="none" strike="noStrike" noProof="0">
                          <a:latin typeface="Calibri"/>
                        </a:rPr>
                        <a:t>Medical Scientists</a:t>
                      </a:r>
                      <a:endParaRPr lang="en-US" sz="900"/>
                    </a:p>
                  </a:txBody>
                  <a:tcPr anchor="ctr">
                    <a:solidFill>
                      <a:schemeClr val="accent6">
                        <a:lumMod val="20000"/>
                        <a:lumOff val="80000"/>
                      </a:schemeClr>
                    </a:solidFill>
                  </a:tcPr>
                </a:tc>
                <a:tc>
                  <a:txBody>
                    <a:bodyPr/>
                    <a:lstStyle/>
                    <a:p>
                      <a:pPr marL="0" indent="0" algn="ctr">
                        <a:buFont typeface="Arial" panose="020B0604020202020204" pitchFamily="34" charset="0"/>
                        <a:buNone/>
                      </a:pPr>
                      <a:r>
                        <a:rPr lang="en-US" sz="900"/>
                        <a:t>$63,898</a:t>
                      </a:r>
                    </a:p>
                  </a:txBody>
                  <a:tcPr anchor="ctr">
                    <a:noFill/>
                  </a:tcPr>
                </a:tc>
                <a:tc>
                  <a:txBody>
                    <a:bodyPr/>
                    <a:lstStyle/>
                    <a:p>
                      <a:pPr marL="0" indent="0" algn="ctr">
                        <a:buFont typeface="Arial" panose="020B0604020202020204" pitchFamily="34" charset="0"/>
                        <a:buNone/>
                      </a:pPr>
                      <a:r>
                        <a:rPr lang="en-US" sz="900"/>
                        <a:t>435</a:t>
                      </a:r>
                    </a:p>
                  </a:txBody>
                  <a:tcPr anchor="ctr">
                    <a:noFill/>
                  </a:tcPr>
                </a:tc>
                <a:tc>
                  <a:txBody>
                    <a:bodyPr/>
                    <a:lstStyle/>
                    <a:p>
                      <a:pPr marL="0" indent="0" algn="ctr">
                        <a:buFont typeface="Arial" panose="020B0604020202020204" pitchFamily="34" charset="0"/>
                        <a:buNone/>
                      </a:pPr>
                      <a:r>
                        <a:rPr lang="en-US" sz="900"/>
                        <a:t>27%</a:t>
                      </a:r>
                    </a:p>
                  </a:txBody>
                  <a:tcPr anchor="ctr">
                    <a:noFill/>
                  </a:tcPr>
                </a:tc>
                <a:extLst>
                  <a:ext uri="{0D108BD9-81ED-4DB2-BD59-A6C34878D82A}">
                    <a16:rowId xmlns:a16="http://schemas.microsoft.com/office/drawing/2014/main" val="1446114615"/>
                  </a:ext>
                </a:extLst>
              </a:tr>
              <a:tr h="333375">
                <a:tc>
                  <a:txBody>
                    <a:bodyPr/>
                    <a:lstStyle/>
                    <a:p>
                      <a:pPr marL="0" lvl="0" indent="0" algn="l">
                        <a:buNone/>
                      </a:pPr>
                      <a:r>
                        <a:rPr lang="en-US" sz="900" b="0" i="0" u="none" strike="noStrike" noProof="0">
                          <a:latin typeface="Calibri"/>
                        </a:rPr>
                        <a:t>Veterinarians</a:t>
                      </a:r>
                    </a:p>
                  </a:txBody>
                  <a:tcPr anchor="ctr">
                    <a:solidFill>
                      <a:schemeClr val="accent6">
                        <a:lumMod val="20000"/>
                        <a:lumOff val="80000"/>
                      </a:schemeClr>
                    </a:solidFill>
                  </a:tcPr>
                </a:tc>
                <a:tc>
                  <a:txBody>
                    <a:bodyPr/>
                    <a:lstStyle/>
                    <a:p>
                      <a:pPr marL="0" indent="0" algn="ctr">
                        <a:buFont typeface="Arial" panose="020B0604020202020204" pitchFamily="34" charset="0"/>
                        <a:buNone/>
                      </a:pPr>
                      <a:r>
                        <a:rPr lang="en-US" sz="900"/>
                        <a:t>$93,496</a:t>
                      </a:r>
                    </a:p>
                  </a:txBody>
                  <a:tcPr anchor="ctr">
                    <a:noFill/>
                  </a:tcPr>
                </a:tc>
                <a:tc>
                  <a:txBody>
                    <a:bodyPr/>
                    <a:lstStyle/>
                    <a:p>
                      <a:pPr marL="0" indent="0" algn="ctr">
                        <a:buFont typeface="Arial" panose="020B0604020202020204" pitchFamily="34" charset="0"/>
                        <a:buNone/>
                      </a:pPr>
                      <a:r>
                        <a:rPr lang="en-US" sz="900"/>
                        <a:t>294</a:t>
                      </a:r>
                    </a:p>
                  </a:txBody>
                  <a:tcPr anchor="ctr">
                    <a:noFill/>
                  </a:tcPr>
                </a:tc>
                <a:tc>
                  <a:txBody>
                    <a:bodyPr/>
                    <a:lstStyle/>
                    <a:p>
                      <a:pPr marL="0" indent="0" algn="ctr">
                        <a:buFont typeface="Arial" panose="020B0604020202020204" pitchFamily="34" charset="0"/>
                        <a:buNone/>
                      </a:pPr>
                      <a:r>
                        <a:rPr lang="en-US" sz="900"/>
                        <a:t>24%</a:t>
                      </a:r>
                    </a:p>
                  </a:txBody>
                  <a:tcPr anchor="ctr">
                    <a:noFill/>
                  </a:tcPr>
                </a:tc>
                <a:extLst>
                  <a:ext uri="{0D108BD9-81ED-4DB2-BD59-A6C34878D82A}">
                    <a16:rowId xmlns:a16="http://schemas.microsoft.com/office/drawing/2014/main" val="485077722"/>
                  </a:ext>
                </a:extLst>
              </a:tr>
              <a:tr h="182880">
                <a:tc>
                  <a:txBody>
                    <a:bodyPr/>
                    <a:lstStyle/>
                    <a:p>
                      <a:pPr marL="0" lvl="0" indent="0" algn="l">
                        <a:buNone/>
                      </a:pPr>
                      <a:r>
                        <a:rPr lang="en-US" sz="900" b="0" i="0" u="none" strike="noStrike" noProof="0"/>
                        <a:t>Zoologists and Wildlife Biologists</a:t>
                      </a:r>
                      <a:endParaRPr lang="en-US" sz="900"/>
                    </a:p>
                  </a:txBody>
                  <a:tcPr>
                    <a:solidFill>
                      <a:schemeClr val="accent6">
                        <a:lumMod val="20000"/>
                        <a:lumOff val="80000"/>
                      </a:schemeClr>
                    </a:solidFill>
                  </a:tcPr>
                </a:tc>
                <a:tc>
                  <a:txBody>
                    <a:bodyPr/>
                    <a:lstStyle/>
                    <a:p>
                      <a:pPr marL="0" lvl="0" indent="0" algn="ctr">
                        <a:buNone/>
                      </a:pPr>
                      <a:r>
                        <a:rPr lang="en-US" sz="900"/>
                        <a:t>$67,309</a:t>
                      </a:r>
                    </a:p>
                  </a:txBody>
                  <a:tcPr>
                    <a:noFill/>
                  </a:tcPr>
                </a:tc>
                <a:tc>
                  <a:txBody>
                    <a:bodyPr/>
                    <a:lstStyle/>
                    <a:p>
                      <a:pPr marL="0" lvl="0" indent="0" algn="ctr">
                        <a:buNone/>
                      </a:pPr>
                      <a:r>
                        <a:rPr lang="en-US" sz="900"/>
                        <a:t>45</a:t>
                      </a:r>
                    </a:p>
                  </a:txBody>
                  <a:tcPr>
                    <a:noFill/>
                  </a:tcPr>
                </a:tc>
                <a:tc>
                  <a:txBody>
                    <a:bodyPr/>
                    <a:lstStyle/>
                    <a:p>
                      <a:pPr marL="0" lvl="0" indent="0" algn="ctr">
                        <a:buNone/>
                      </a:pPr>
                      <a:r>
                        <a:rPr lang="en-US" sz="900" dirty="0"/>
                        <a:t>32%</a:t>
                      </a:r>
                    </a:p>
                  </a:txBody>
                  <a:tcPr>
                    <a:noFill/>
                  </a:tcPr>
                </a:tc>
                <a:extLst>
                  <a:ext uri="{0D108BD9-81ED-4DB2-BD59-A6C34878D82A}">
                    <a16:rowId xmlns:a16="http://schemas.microsoft.com/office/drawing/2014/main" val="1334392478"/>
                  </a:ext>
                </a:extLst>
              </a:tr>
            </a:tbl>
          </a:graphicData>
        </a:graphic>
      </p:graphicFrame>
      <p:sp>
        <p:nvSpPr>
          <p:cNvPr id="20" name="TextBox 19">
            <a:extLst>
              <a:ext uri="{FF2B5EF4-FFF2-40B4-BE49-F238E27FC236}">
                <a16:creationId xmlns:a16="http://schemas.microsoft.com/office/drawing/2014/main" id="{9B01E447-DC56-6C34-7EC9-E71AB3843F05}"/>
              </a:ext>
            </a:extLst>
          </p:cNvPr>
          <p:cNvSpPr txBox="1"/>
          <p:nvPr/>
        </p:nvSpPr>
        <p:spPr>
          <a:xfrm>
            <a:off x="95183" y="8716718"/>
            <a:ext cx="5755410" cy="369332"/>
          </a:xfrm>
          <a:prstGeom prst="rect">
            <a:avLst/>
          </a:prstGeom>
          <a:noFill/>
        </p:spPr>
        <p:txBody>
          <a:bodyPr wrap="square" lIns="91440" tIns="45720" rIns="91440" bIns="45720" rtlCol="0" anchor="t">
            <a:spAutoFit/>
          </a:bodyPr>
          <a:lstStyle/>
          <a:p>
            <a:r>
              <a:rPr lang="en-US" sz="900" dirty="0">
                <a:effectLst/>
                <a:ea typeface="Calibri"/>
                <a:cs typeface="Calibri"/>
              </a:rPr>
              <a:t>Successful completion of the </a:t>
            </a:r>
            <a:r>
              <a:rPr lang="en-US" sz="900" dirty="0">
                <a:ea typeface="Calibri"/>
                <a:cs typeface="Calibri"/>
              </a:rPr>
              <a:t>Animal Science</a:t>
            </a:r>
            <a:r>
              <a:rPr lang="en-US" sz="900" dirty="0">
                <a:effectLst/>
                <a:ea typeface="Calibri"/>
                <a:cs typeface="Calibri"/>
              </a:rPr>
              <a:t> program of study will fulfill requirements of </a:t>
            </a:r>
            <a:r>
              <a:rPr lang="en-US" sz="900" dirty="0">
                <a:ea typeface="Calibri"/>
                <a:cs typeface="Calibri"/>
              </a:rPr>
              <a:t>a </a:t>
            </a:r>
            <a:r>
              <a:rPr lang="en-US" sz="900" dirty="0">
                <a:effectLst/>
                <a:ea typeface="Calibri"/>
                <a:cs typeface="Calibri"/>
              </a:rPr>
              <a:t>Business and Industry </a:t>
            </a:r>
            <a:r>
              <a:rPr lang="en-US" sz="900" dirty="0">
                <a:ea typeface="Calibri"/>
                <a:cs typeface="Calibri"/>
              </a:rPr>
              <a:t>endorsement or STEM endorsement if the math and science requirements are met</a:t>
            </a:r>
            <a:r>
              <a:rPr lang="en-US" sz="900" dirty="0">
                <a:effectLst/>
                <a:ea typeface="Calibri"/>
                <a:cs typeface="Calibri"/>
              </a:rPr>
              <a:t>. </a:t>
            </a:r>
            <a:r>
              <a:rPr lang="en-US" sz="900" dirty="0">
                <a:ea typeface="Calibri"/>
                <a:cs typeface="Calibri"/>
              </a:rPr>
              <a:t>Revised – August 2022</a:t>
            </a:r>
            <a:endParaRPr lang="en-US" dirty="0"/>
          </a:p>
        </p:txBody>
      </p:sp>
      <p:pic>
        <p:nvPicPr>
          <p:cNvPr id="19" name="Picture 18" descr="TEA Logo">
            <a:extLst>
              <a:ext uri="{FF2B5EF4-FFF2-40B4-BE49-F238E27FC236}">
                <a16:creationId xmlns:a16="http://schemas.microsoft.com/office/drawing/2014/main" id="{D425DCFA-B400-9CF5-A7DC-48A1300569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53543" y="8717890"/>
            <a:ext cx="705086" cy="352543"/>
          </a:xfrm>
          <a:prstGeom prst="rect">
            <a:avLst/>
          </a:prstGeom>
          <a:noFill/>
          <a:ln>
            <a:noFill/>
          </a:ln>
        </p:spPr>
      </p:pic>
      <p:cxnSp>
        <p:nvCxnSpPr>
          <p:cNvPr id="10" name="Straight Connector 9">
            <a:extLst>
              <a:ext uri="{FF2B5EF4-FFF2-40B4-BE49-F238E27FC236}">
                <a16:creationId xmlns:a16="http://schemas.microsoft.com/office/drawing/2014/main" id="{6DBEB1FC-7968-5BBF-A658-6250557071B0}"/>
              </a:ext>
              <a:ext uri="{C183D7F6-B498-43B3-948B-1728B52AA6E4}">
                <adec:decorative xmlns:adec="http://schemas.microsoft.com/office/drawing/2017/decorative" val="1"/>
              </a:ext>
            </a:extLst>
          </p:cNvPr>
          <p:cNvCxnSpPr>
            <a:cxnSpLocks/>
          </p:cNvCxnSpPr>
          <p:nvPr/>
        </p:nvCxnSpPr>
        <p:spPr>
          <a:xfrm flipH="1">
            <a:off x="315510" y="6937833"/>
            <a:ext cx="612766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8A0F3E-569B-532F-9516-9A9608D87104}"/>
              </a:ext>
              <a:ext uri="{C183D7F6-B498-43B3-948B-1728B52AA6E4}">
                <adec:decorative xmlns:adec="http://schemas.microsoft.com/office/drawing/2017/decorative" val="1"/>
              </a:ext>
            </a:extLst>
          </p:cNvPr>
          <p:cNvCxnSpPr>
            <a:cxnSpLocks/>
          </p:cNvCxnSpPr>
          <p:nvPr/>
        </p:nvCxnSpPr>
        <p:spPr>
          <a:xfrm flipH="1">
            <a:off x="3996391" y="3839606"/>
            <a:ext cx="249381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FB05A93-22EA-C812-084F-141BBFCDBE23}"/>
              </a:ext>
              <a:ext uri="{C183D7F6-B498-43B3-948B-1728B52AA6E4}">
                <adec:decorative xmlns:adec="http://schemas.microsoft.com/office/drawing/2017/decorative" val="1"/>
              </a:ext>
            </a:extLst>
          </p:cNvPr>
          <p:cNvCxnSpPr>
            <a:cxnSpLocks/>
          </p:cNvCxnSpPr>
          <p:nvPr/>
        </p:nvCxnSpPr>
        <p:spPr>
          <a:xfrm flipH="1">
            <a:off x="3697136" y="2194993"/>
            <a:ext cx="7965" cy="4539982"/>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ACBBB07-6B81-97C8-794A-73D74F0EFA14}"/>
              </a:ext>
              <a:ext uri="{C183D7F6-B498-43B3-948B-1728B52AA6E4}">
                <adec:decorative xmlns:adec="http://schemas.microsoft.com/office/drawing/2017/decorative" val="1"/>
              </a:ext>
            </a:extLst>
          </p:cNvPr>
          <p:cNvCxnSpPr>
            <a:cxnSpLocks/>
          </p:cNvCxnSpPr>
          <p:nvPr/>
        </p:nvCxnSpPr>
        <p:spPr>
          <a:xfrm flipH="1">
            <a:off x="146695" y="4529561"/>
            <a:ext cx="3072740"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C1F090B0-41D3-7929-A82E-B116B8EB931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127" y="894679"/>
            <a:ext cx="646332" cy="6463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A picture containing grass, outdoor, horse, field">
            <a:extLst>
              <a:ext uri="{FF2B5EF4-FFF2-40B4-BE49-F238E27FC236}">
                <a16:creationId xmlns:a16="http://schemas.microsoft.com/office/drawing/2014/main" id="{40553F99-11F9-66C1-439F-902DFAB9FD10}"/>
              </a:ext>
              <a:ext uri="{C183D7F6-B498-43B3-948B-1728B52AA6E4}">
                <adec:decorative xmlns:adec="http://schemas.microsoft.com/office/drawing/2017/decorative" val="0"/>
              </a:ext>
            </a:extLst>
          </p:cNvPr>
          <p:cNvPicPr>
            <a:picLocks noChangeAspect="1"/>
          </p:cNvPicPr>
          <p:nvPr/>
        </p:nvPicPr>
        <p:blipFill rotWithShape="1">
          <a:blip r:embed="rId4"/>
          <a:srcRect l="30930" t="63180" r="414" b="-2123"/>
          <a:stretch/>
        </p:blipFill>
        <p:spPr>
          <a:xfrm>
            <a:off x="3705101" y="938210"/>
            <a:ext cx="2117796" cy="632675"/>
          </a:xfrm>
          <a:prstGeom prst="rect">
            <a:avLst/>
          </a:prstGeom>
        </p:spPr>
      </p:pic>
      <p:pic>
        <p:nvPicPr>
          <p:cNvPr id="5" name="Picture 4">
            <a:extLst>
              <a:ext uri="{FF2B5EF4-FFF2-40B4-BE49-F238E27FC236}">
                <a16:creationId xmlns:a16="http://schemas.microsoft.com/office/drawing/2014/main" id="{FCDD46B7-6AD8-42EF-BD88-8D28729BCD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964544" y="4795681"/>
            <a:ext cx="2514600" cy="1885950"/>
          </a:xfrm>
          <a:prstGeom prst="rect">
            <a:avLst/>
          </a:prstGeom>
        </p:spPr>
      </p:pic>
      <p:sp>
        <p:nvSpPr>
          <p:cNvPr id="25" name="TextBox 24">
            <a:extLst>
              <a:ext uri="{FF2B5EF4-FFF2-40B4-BE49-F238E27FC236}">
                <a16:creationId xmlns:a16="http://schemas.microsoft.com/office/drawing/2014/main" id="{403E242D-2EC6-42E6-8BFC-0053D16675AD}"/>
              </a:ext>
            </a:extLst>
          </p:cNvPr>
          <p:cNvSpPr txBox="1"/>
          <p:nvPr/>
        </p:nvSpPr>
        <p:spPr>
          <a:xfrm>
            <a:off x="3914077" y="6673392"/>
            <a:ext cx="2565067" cy="276999"/>
          </a:xfrm>
          <a:prstGeom prst="rect">
            <a:avLst/>
          </a:prstGeom>
          <a:noFill/>
        </p:spPr>
        <p:txBody>
          <a:bodyPr wrap="square" lIns="91440" tIns="45720" rIns="91440" bIns="45720" rtlCol="0" anchor="t">
            <a:spAutoFit/>
          </a:bodyPr>
          <a:lstStyle/>
          <a:p>
            <a:pPr marL="0" marR="0">
              <a:spcBef>
                <a:spcPts val="0"/>
              </a:spcBef>
              <a:spcAft>
                <a:spcPts val="600"/>
              </a:spcAft>
            </a:pPr>
            <a:r>
              <a:rPr lang="en-US" sz="1200" b="1" i="1" dirty="0">
                <a:effectLst/>
                <a:ea typeface="Calibri" panose="020F0502020204030204" pitchFamily="34" charset="0"/>
                <a:cs typeface="Times New Roman" panose="02020603050405020304" pitchFamily="18" charset="0"/>
              </a:rPr>
              <a:t>SMHS Veterinary Clinic</a:t>
            </a:r>
          </a:p>
        </p:txBody>
      </p:sp>
    </p:spTree>
    <p:extLst>
      <p:ext uri="{BB962C8B-B14F-4D97-AF65-F5344CB8AC3E}">
        <p14:creationId xmlns:p14="http://schemas.microsoft.com/office/powerpoint/2010/main" val="211574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77818B67-2F58-22B3-0DFE-83B23813F78C}"/>
              </a:ext>
            </a:extLst>
          </p:cNvPr>
          <p:cNvSpPr txBox="1">
            <a:spLocks noGrp="1"/>
          </p:cNvSpPr>
          <p:nvPr>
            <p:ph type="title" idx="4294967295"/>
          </p:nvPr>
        </p:nvSpPr>
        <p:spPr>
          <a:xfrm>
            <a:off x="0" y="3826"/>
            <a:ext cx="6858000" cy="590931"/>
          </a:xfrm>
          <a:prstGeom prst="rect">
            <a:avLst/>
          </a:prstGeom>
          <a:solidFill>
            <a:srgbClr val="03818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n-lt"/>
                <a:ea typeface="Open Sans"/>
                <a:cs typeface="Open Sans"/>
              </a:rPr>
              <a:t>Animal Science</a:t>
            </a:r>
            <a:br>
              <a:rPr kumimoji="0" lang="en-US" sz="1800" b="1" i="0" u="none" strike="noStrike" kern="120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en-US" sz="1800" b="1" i="0" u="none" strike="noStrike" kern="1200" cap="none" spc="0" normalizeH="0" baseline="0" noProof="0" dirty="0">
                <a:ln>
                  <a:noFill/>
                </a:ln>
                <a:solidFill>
                  <a:schemeClr val="bg1"/>
                </a:solidFill>
                <a:effectLst/>
                <a:uLnTx/>
                <a:uFillTx/>
                <a:latin typeface="+mn-lt"/>
                <a:ea typeface="Open Sans"/>
                <a:cs typeface="Open Sans"/>
              </a:rPr>
              <a:t>Course Information</a:t>
            </a:r>
            <a:endParaRPr kumimoji="0" lang="en-US" sz="3300" b="0" i="0" u="none" strike="noStrike" kern="1200" cap="none" spc="0" normalizeH="0" baseline="0" noProof="0" dirty="0">
              <a:ln>
                <a:noFill/>
              </a:ln>
              <a:solidFill>
                <a:schemeClr val="bg1"/>
              </a:solidFill>
              <a:effectLst/>
              <a:uLnTx/>
              <a:uFillTx/>
              <a:latin typeface="+mj-lt"/>
              <a:ea typeface="Open Sans"/>
              <a:cs typeface="Open Sans"/>
            </a:endParaRPr>
          </a:p>
        </p:txBody>
      </p:sp>
      <p:graphicFrame>
        <p:nvGraphicFramePr>
          <p:cNvPr id="3" name="Table 24">
            <a:extLst>
              <a:ext uri="{FF2B5EF4-FFF2-40B4-BE49-F238E27FC236}">
                <a16:creationId xmlns:a16="http://schemas.microsoft.com/office/drawing/2014/main" id="{056CCD33-F41C-3271-0BF6-E24B4BE9EB18}"/>
              </a:ext>
            </a:extLst>
          </p:cNvPr>
          <p:cNvGraphicFramePr>
            <a:graphicFrameLocks noGrp="1"/>
          </p:cNvGraphicFramePr>
          <p:nvPr>
            <p:extLst>
              <p:ext uri="{D42A27DB-BD31-4B8C-83A1-F6EECF244321}">
                <p14:modId xmlns:p14="http://schemas.microsoft.com/office/powerpoint/2010/main" val="3628886559"/>
              </p:ext>
            </p:extLst>
          </p:nvPr>
        </p:nvGraphicFramePr>
        <p:xfrm>
          <a:off x="212815" y="987403"/>
          <a:ext cx="6298031" cy="3465462"/>
        </p:xfrm>
        <a:graphic>
          <a:graphicData uri="http://schemas.openxmlformats.org/drawingml/2006/table">
            <a:tbl>
              <a:tblPr firstRow="1" bandRow="1">
                <a:tableStyleId>{5C22544A-7EE6-4342-B048-85BDC9FD1C3A}</a:tableStyleId>
              </a:tblPr>
              <a:tblGrid>
                <a:gridCol w="1574508">
                  <a:extLst>
                    <a:ext uri="{9D8B030D-6E8A-4147-A177-3AD203B41FA5}">
                      <a16:colId xmlns:a16="http://schemas.microsoft.com/office/drawing/2014/main" val="2083587555"/>
                    </a:ext>
                  </a:extLst>
                </a:gridCol>
                <a:gridCol w="1854156">
                  <a:extLst>
                    <a:ext uri="{9D8B030D-6E8A-4147-A177-3AD203B41FA5}">
                      <a16:colId xmlns:a16="http://schemas.microsoft.com/office/drawing/2014/main" val="3749205641"/>
                    </a:ext>
                  </a:extLst>
                </a:gridCol>
                <a:gridCol w="1294859">
                  <a:extLst>
                    <a:ext uri="{9D8B030D-6E8A-4147-A177-3AD203B41FA5}">
                      <a16:colId xmlns:a16="http://schemas.microsoft.com/office/drawing/2014/main" val="603892530"/>
                    </a:ext>
                  </a:extLst>
                </a:gridCol>
                <a:gridCol w="1574508">
                  <a:extLst>
                    <a:ext uri="{9D8B030D-6E8A-4147-A177-3AD203B41FA5}">
                      <a16:colId xmlns:a16="http://schemas.microsoft.com/office/drawing/2014/main" val="562161464"/>
                    </a:ext>
                  </a:extLst>
                </a:gridCol>
              </a:tblGrid>
              <a:tr h="265062">
                <a:tc>
                  <a:txBody>
                    <a:bodyPr/>
                    <a:lstStyle/>
                    <a:p>
                      <a:pPr algn="ctr"/>
                      <a:r>
                        <a:rPr lang="en-US" sz="1000" dirty="0"/>
                        <a:t>COURSE NAME</a:t>
                      </a:r>
                    </a:p>
                  </a:txBody>
                  <a:tcPr anchor="ctr">
                    <a:solidFill>
                      <a:srgbClr val="038180"/>
                    </a:solidFill>
                  </a:tcPr>
                </a:tc>
                <a:tc>
                  <a:txBody>
                    <a:bodyPr/>
                    <a:lstStyle/>
                    <a:p>
                      <a:pPr algn="ctr"/>
                      <a:r>
                        <a:rPr lang="en-US" sz="1000" dirty="0"/>
                        <a:t>SERVICE ID</a:t>
                      </a:r>
                    </a:p>
                  </a:txBody>
                  <a:tcPr anchor="ctr">
                    <a:solidFill>
                      <a:srgbClr val="038180"/>
                    </a:solidFill>
                  </a:tcPr>
                </a:tc>
                <a:tc>
                  <a:txBody>
                    <a:bodyPr/>
                    <a:lstStyle/>
                    <a:p>
                      <a:pPr lvl="0" algn="ctr">
                        <a:buNone/>
                      </a:pPr>
                      <a:r>
                        <a:rPr lang="en-US" sz="1000" b="1" i="0" u="none" strike="noStrike" noProof="0">
                          <a:latin typeface="Calibri"/>
                        </a:rPr>
                        <a:t>PREREQUISITES</a:t>
                      </a:r>
                      <a:endParaRPr lang="en-US" dirty="0"/>
                    </a:p>
                  </a:txBody>
                  <a:tcPr anchor="ctr">
                    <a:solidFill>
                      <a:srgbClr val="038180"/>
                    </a:solidFill>
                  </a:tcPr>
                </a:tc>
                <a:tc>
                  <a:txBody>
                    <a:bodyPr/>
                    <a:lstStyle/>
                    <a:p>
                      <a:pPr algn="ctr"/>
                      <a:r>
                        <a:rPr lang="en-US" sz="1000"/>
                        <a:t>COREQUISITES </a:t>
                      </a:r>
                    </a:p>
                  </a:txBody>
                  <a:tcPr anchor="ctr">
                    <a:solidFill>
                      <a:srgbClr val="038180"/>
                    </a:solidFill>
                  </a:tcPr>
                </a:tc>
                <a:extLst>
                  <a:ext uri="{0D108BD9-81ED-4DB2-BD59-A6C34878D82A}">
                    <a16:rowId xmlns:a16="http://schemas.microsoft.com/office/drawing/2014/main" val="2788444287"/>
                  </a:ext>
                </a:extLst>
              </a:tr>
              <a:tr h="274320">
                <a:tc>
                  <a:txBody>
                    <a:bodyPr/>
                    <a:lstStyle/>
                    <a:p>
                      <a:pPr lvl="0">
                        <a:buNone/>
                      </a:pPr>
                      <a:r>
                        <a:rPr lang="en-US" sz="1000" b="0" i="0" u="none" strike="noStrike" noProof="0" dirty="0">
                          <a:latin typeface="Calibri"/>
                        </a:rPr>
                        <a:t>Principles of Agriculture, Food, and Natural Resources</a:t>
                      </a:r>
                      <a:endParaRPr lang="en-US" sz="1000" dirty="0"/>
                    </a:p>
                  </a:txBody>
                  <a:tcPr>
                    <a:solidFill>
                      <a:schemeClr val="bg1">
                        <a:lumMod val="85000"/>
                        <a:alpha val="60000"/>
                      </a:schemeClr>
                    </a:solidFill>
                  </a:tcPr>
                </a:tc>
                <a:tc>
                  <a:txBody>
                    <a:bodyPr/>
                    <a:lstStyle/>
                    <a:p>
                      <a:pPr lvl="0" algn="ctr">
                        <a:buNone/>
                      </a:pPr>
                      <a:r>
                        <a:rPr lang="en-US" sz="1000" b="0" i="0" u="none" strike="noStrike" noProof="0" dirty="0">
                          <a:latin typeface="Calibri"/>
                        </a:rPr>
                        <a:t>13000200 (1 credit)</a:t>
                      </a:r>
                    </a:p>
                    <a:p>
                      <a:pPr lvl="0" algn="ctr">
                        <a:buNone/>
                      </a:pPr>
                      <a:r>
                        <a:rPr lang="en-US" sz="1000" dirty="0"/>
                        <a:t>6100</a:t>
                      </a:r>
                    </a:p>
                  </a:txBody>
                  <a:tcPr anchor="ctr">
                    <a:solidFill>
                      <a:schemeClr val="bg1">
                        <a:lumMod val="85000"/>
                        <a:alpha val="60000"/>
                      </a:schemeClr>
                    </a:solidFill>
                  </a:tcPr>
                </a:tc>
                <a:tc>
                  <a:txBody>
                    <a:bodyPr/>
                    <a:lstStyle/>
                    <a:p>
                      <a:pPr algn="ctr"/>
                      <a:r>
                        <a:rPr lang="en-US" sz="1000"/>
                        <a:t>None</a:t>
                      </a:r>
                      <a:endParaRPr lang="en-US" sz="1000" dirty="0"/>
                    </a:p>
                  </a:txBody>
                  <a:tcPr anchor="ctr">
                    <a:solidFill>
                      <a:schemeClr val="bg1">
                        <a:lumMod val="85000"/>
                        <a:alpha val="60000"/>
                      </a:schemeClr>
                    </a:solidFill>
                  </a:tcPr>
                </a:tc>
                <a:tc>
                  <a:txBody>
                    <a:bodyPr/>
                    <a:lstStyle/>
                    <a:p>
                      <a:pPr algn="ct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2974962540"/>
                  </a:ext>
                </a:extLst>
              </a:tr>
              <a:tr h="274320">
                <a:tc>
                  <a:txBody>
                    <a:bodyPr/>
                    <a:lstStyle/>
                    <a:p>
                      <a:pPr lvl="0">
                        <a:buNone/>
                      </a:pPr>
                      <a:r>
                        <a:rPr lang="en-US" sz="1000" b="0" i="0" u="none" strike="noStrike" noProof="0" dirty="0">
                          <a:latin typeface="Calibri"/>
                        </a:rPr>
                        <a:t>Livestock Production</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13000300 (1 credit)</a:t>
                      </a:r>
                    </a:p>
                    <a:p>
                      <a:pPr lvl="0" algn="ctr">
                        <a:buNone/>
                      </a:pPr>
                      <a:r>
                        <a:rPr lang="en-US" sz="1000" dirty="0"/>
                        <a:t>6111</a:t>
                      </a:r>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Principles of AFNR</a:t>
                      </a:r>
                    </a:p>
                  </a:txBody>
                  <a:tcPr anchor="ctr">
                    <a:solidFill>
                      <a:schemeClr val="bg1">
                        <a:lumMod val="85000"/>
                        <a:alpha val="60000"/>
                      </a:schemeClr>
                    </a:solidFill>
                  </a:tcPr>
                </a:tc>
                <a:tc>
                  <a:txBody>
                    <a:bodyPr/>
                    <a:lstStyle/>
                    <a:p>
                      <a:pPr algn="ct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1985823029"/>
                  </a:ext>
                </a:extLst>
              </a:tr>
              <a:tr h="274320">
                <a:tc>
                  <a:txBody>
                    <a:bodyPr/>
                    <a:lstStyle/>
                    <a:p>
                      <a:pPr lvl="0">
                        <a:buNone/>
                      </a:pPr>
                      <a:r>
                        <a:rPr lang="en-US" sz="1000" b="0" i="0" u="none" strike="noStrike" noProof="0" dirty="0">
                          <a:latin typeface="Calibri"/>
                        </a:rPr>
                        <a:t>Veterinary Medical Applications</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13000600 (1 credit)</a:t>
                      </a:r>
                    </a:p>
                    <a:p>
                      <a:pPr lvl="0" algn="ctr">
                        <a:buNone/>
                      </a:pPr>
                      <a:r>
                        <a:rPr lang="en-US" sz="1000" b="0" i="0" u="none" strike="noStrike" noProof="0" dirty="0">
                          <a:latin typeface="Calibri"/>
                        </a:rPr>
                        <a:t>6403</a:t>
                      </a:r>
                      <a:endParaRPr lang="en-US" sz="1000" dirty="0"/>
                    </a:p>
                  </a:txBody>
                  <a:tcPr anchor="ctr">
                    <a:solidFill>
                      <a:schemeClr val="bg1">
                        <a:lumMod val="85000"/>
                        <a:alpha val="60000"/>
                      </a:schemeClr>
                    </a:solidFill>
                  </a:tcPr>
                </a:tc>
                <a:tc>
                  <a:txBody>
                    <a:bodyPr/>
                    <a:lstStyle/>
                    <a:p>
                      <a:pPr algn="ctr"/>
                      <a:r>
                        <a:rPr lang="en-US" sz="1000" dirty="0"/>
                        <a:t>Livestock Production</a:t>
                      </a:r>
                    </a:p>
                  </a:txBody>
                  <a:tcPr anchor="ctr">
                    <a:solidFill>
                      <a:schemeClr val="bg1">
                        <a:lumMod val="85000"/>
                        <a:alpha val="60000"/>
                      </a:schemeClr>
                    </a:solidFill>
                  </a:tcPr>
                </a:tc>
                <a:tc>
                  <a:txBody>
                    <a:bodyPr/>
                    <a:lstStyle/>
                    <a:p>
                      <a:pPr algn="ct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2530661158"/>
                  </a:ext>
                </a:extLst>
              </a:tr>
              <a:tr h="274320">
                <a:tc>
                  <a:txBody>
                    <a:bodyPr/>
                    <a:lstStyle/>
                    <a:p>
                      <a:pPr lvl="0">
                        <a:buNone/>
                      </a:pPr>
                      <a:r>
                        <a:rPr lang="en-US" sz="1000" b="0" i="0" u="none" strike="noStrike" noProof="0" dirty="0">
                          <a:latin typeface="Calibri"/>
                        </a:rPr>
                        <a:t>Practicum </a:t>
                      </a:r>
                      <a:r>
                        <a:rPr lang="en-US" sz="1000" b="0" i="0" u="none" strike="noStrike" noProof="0">
                          <a:latin typeface="Calibri"/>
                        </a:rPr>
                        <a:t>in </a:t>
                      </a:r>
                      <a:r>
                        <a:rPr lang="en-US" sz="1000" b="0" i="0" u="none" strike="noStrike" noProof="0">
                          <a:latin typeface="+mn-lt"/>
                        </a:rPr>
                        <a:t>Agriculture, Food, and Natural Resources</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13002500 (2 credits)</a:t>
                      </a:r>
                    </a:p>
                    <a:p>
                      <a:pPr lvl="0" algn="ctr">
                        <a:buNone/>
                      </a:pPr>
                      <a:r>
                        <a:rPr lang="en-US" sz="1000" b="0" i="0" u="none" strike="noStrike" noProof="0" dirty="0">
                          <a:latin typeface="Calibri"/>
                        </a:rPr>
                        <a:t>6404</a:t>
                      </a:r>
                      <a:endParaRPr lang="en-US" sz="1000" dirty="0"/>
                    </a:p>
                  </a:txBody>
                  <a:tcPr anchor="ctr">
                    <a:solidFill>
                      <a:schemeClr val="bg1">
                        <a:lumMod val="85000"/>
                        <a:alpha val="60000"/>
                      </a:schemeClr>
                    </a:solidFill>
                  </a:tcPr>
                </a:tc>
                <a:tc>
                  <a:txBody>
                    <a:bodyPr/>
                    <a:lstStyle/>
                    <a:p>
                      <a:pPr algn="ctr"/>
                      <a:r>
                        <a:rPr lang="en-US" sz="1000" dirty="0"/>
                        <a:t>Veterinary Medical Applications</a:t>
                      </a:r>
                    </a:p>
                  </a:txBody>
                  <a:tcPr anchor="ctr">
                    <a:solidFill>
                      <a:schemeClr val="bg1">
                        <a:lumMod val="85000"/>
                        <a:alpha val="60000"/>
                      </a:schemeClr>
                    </a:solidFill>
                  </a:tcPr>
                </a:tc>
                <a:tc>
                  <a:txBody>
                    <a:bodyPr/>
                    <a:lstStyle/>
                    <a:p>
                      <a:pPr algn="ct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3029488873"/>
                  </a:ext>
                </a:extLst>
              </a:tr>
              <a:tr h="274320">
                <a:tc>
                  <a:txBody>
                    <a:bodyPr/>
                    <a:lstStyle/>
                    <a:p>
                      <a:pPr lvl="0">
                        <a:buNone/>
                      </a:pPr>
                      <a:r>
                        <a:rPr lang="en-US" sz="1000" b="0" i="0" u="none" strike="noStrike" noProof="0" dirty="0">
                          <a:latin typeface="Calibri"/>
                        </a:rPr>
                        <a:t>Advanced Animal Science</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13000700 (1 credit)</a:t>
                      </a:r>
                    </a:p>
                    <a:p>
                      <a:pPr lvl="0" algn="ctr">
                        <a:buNone/>
                      </a:pPr>
                      <a:r>
                        <a:rPr lang="en-US" sz="1000" b="0" i="0" u="none" strike="noStrike" noProof="0">
                          <a:latin typeface="Calibri"/>
                        </a:rPr>
                        <a:t>6109</a:t>
                      </a:r>
                    </a:p>
                    <a:p>
                      <a:pPr lvl="0" algn="ctr">
                        <a:buNone/>
                      </a:pP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Biology and Chemistry or Integrated Physics and Chemistry (IPC); Algebra I and Geometry; and Veterinary </a:t>
                      </a:r>
                      <a:r>
                        <a:rPr lang="en-US" sz="1000" b="0" i="0" u="none" strike="noStrike" noProof="0">
                          <a:latin typeface="Calibri"/>
                        </a:rPr>
                        <a:t>Medical Applications</a:t>
                      </a:r>
                      <a:endParaRPr lang="en-US" sz="1000" dirty="0"/>
                    </a:p>
                  </a:txBody>
                  <a:tcPr anchor="ctr">
                    <a:solidFill>
                      <a:schemeClr val="bg1">
                        <a:lumMod val="85000"/>
                        <a:alpha val="60000"/>
                      </a:schemeClr>
                    </a:solidFill>
                  </a:tcPr>
                </a:tc>
                <a:tc>
                  <a:txBody>
                    <a:bodyPr/>
                    <a:lstStyle/>
                    <a:p>
                      <a:pPr algn="ct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2078844101"/>
                  </a:ext>
                </a:extLst>
              </a:tr>
            </a:tbl>
          </a:graphicData>
        </a:graphic>
      </p:graphicFrame>
      <p:sp>
        <p:nvSpPr>
          <p:cNvPr id="13" name="TextBox 12">
            <a:extLst>
              <a:ext uri="{FF2B5EF4-FFF2-40B4-BE49-F238E27FC236}">
                <a16:creationId xmlns:a16="http://schemas.microsoft.com/office/drawing/2014/main" id="{E1C6549E-6210-4921-9A14-C390B2D7E698}"/>
              </a:ext>
            </a:extLst>
          </p:cNvPr>
          <p:cNvSpPr txBox="1"/>
          <p:nvPr/>
        </p:nvSpPr>
        <p:spPr>
          <a:xfrm>
            <a:off x="359253" y="7385033"/>
            <a:ext cx="6246744" cy="400110"/>
          </a:xfrm>
          <a:prstGeom prst="rect">
            <a:avLst/>
          </a:prstGeom>
          <a:noFill/>
        </p:spPr>
        <p:txBody>
          <a:bodyPr wrap="square" lIns="91440" tIns="45720" rIns="91440" bIns="45720" rtlCol="0" anchor="t">
            <a:spAutoFit/>
          </a:bodyPr>
          <a:lstStyle/>
          <a:p>
            <a:pPr algn="ctr"/>
            <a:r>
              <a:rPr lang="en-US" sz="1000" dirty="0"/>
              <a:t>FOR ADDITIONAL INFORMATION ON </a:t>
            </a:r>
            <a:r>
              <a:rPr lang="en-US" sz="1000"/>
              <a:t>THE AGRICULTURE, </a:t>
            </a:r>
            <a:r>
              <a:rPr lang="en-US" sz="1000" dirty="0"/>
              <a:t>FOOD, &amp; NATURAL RESOURCES CAREER CLUSTER,</a:t>
            </a:r>
          </a:p>
          <a:p>
            <a:pPr algn="ctr"/>
            <a:r>
              <a:rPr lang="en-US" sz="1000" dirty="0"/>
              <a:t>PLEASE CONTACT: CJ Odam, SMCISD CTE Coordinator     cj.odam@smcisd.net</a:t>
            </a:r>
            <a:endParaRPr lang="en-US" sz="1000" dirty="0">
              <a:cs typeface="Calibri"/>
            </a:endParaRPr>
          </a:p>
        </p:txBody>
      </p:sp>
      <p:sp>
        <p:nvSpPr>
          <p:cNvPr id="14" name="TextBox 13">
            <a:extLst>
              <a:ext uri="{FF2B5EF4-FFF2-40B4-BE49-F238E27FC236}">
                <a16:creationId xmlns:a16="http://schemas.microsoft.com/office/drawing/2014/main" id="{A9E56CDB-BB76-4A20-B4C9-D488BB8F680F}"/>
              </a:ext>
            </a:extLst>
          </p:cNvPr>
          <p:cNvSpPr txBox="1"/>
          <p:nvPr/>
        </p:nvSpPr>
        <p:spPr>
          <a:xfrm>
            <a:off x="305628" y="7945557"/>
            <a:ext cx="6246744" cy="1010918"/>
          </a:xfrm>
          <a:prstGeom prst="rect">
            <a:avLst/>
          </a:prstGeom>
          <a:noFill/>
        </p:spPr>
        <p:txBody>
          <a:bodyPr wrap="square" rtlCol="0">
            <a:spAutoFit/>
          </a:bodyPr>
          <a:lstStyle/>
          <a:p>
            <a:pPr marL="0" marR="0">
              <a:lnSpc>
                <a:spcPct val="107000"/>
              </a:lnSpc>
              <a:spcBef>
                <a:spcPts val="0"/>
              </a:spcBef>
              <a:spcAft>
                <a:spcPts val="800"/>
              </a:spcAft>
            </a:pPr>
            <a:r>
              <a:rPr lang="en-US" sz="1000" dirty="0">
                <a:latin typeface="Calibri" panose="020F0502020204030204" pitchFamily="34" charset="0"/>
                <a:ea typeface="Calibri" panose="020F0502020204030204" pitchFamily="34" charset="0"/>
                <a:cs typeface="Times New Roman" panose="02020603050405020304" pitchFamily="18" charset="0"/>
              </a:rPr>
              <a:t>San Marcos CISD</a:t>
            </a:r>
            <a:r>
              <a:rPr lang="en-US" sz="1000" dirty="0">
                <a:effectLst/>
                <a:latin typeface="Calibri" panose="020F0502020204030204" pitchFamily="34" charset="0"/>
                <a:ea typeface="Calibri" panose="020F0502020204030204" pitchFamily="34" charset="0"/>
                <a:cs typeface="Times New Roman" panose="02020603050405020304" pitchFamily="18" charset="0"/>
              </a:rPr>
              <a:t> does not discriminate on the basis of race, color, national origin, sex, disability or age in its programs or activities and provides equal access to the Boy Scouts and other designated youth groups. The following person has been designated to handle inquiries regarding the nondiscrimination policies: </a:t>
            </a:r>
            <a:r>
              <a:rPr lang="en-US" sz="1000" dirty="0">
                <a:latin typeface="Calibri" panose="020F0502020204030204" pitchFamily="34" charset="0"/>
                <a:ea typeface="Calibri" panose="020F0502020204030204" pitchFamily="34" charset="0"/>
                <a:cs typeface="Times New Roman" panose="02020603050405020304" pitchFamily="18" charset="0"/>
              </a:rPr>
              <a:t>Stephanie Munoz ; 631 Mill St, San Marcos, TX 78666 ; 512-393-6700 ; stephanie.munoz@smcisd.net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Further nondiscrimination information can be found at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2"/>
              </a:rPr>
              <a:t>smcisd.net/</a:t>
            </a:r>
            <a:r>
              <a:rPr lang="en-US" sz="1000" dirty="0" err="1">
                <a:effectLst/>
                <a:latin typeface="Calibri" panose="020F0502020204030204" pitchFamily="34" charset="0"/>
                <a:ea typeface="Calibri" panose="020F0502020204030204" pitchFamily="34" charset="0"/>
                <a:cs typeface="Times New Roman" panose="02020603050405020304" pitchFamily="18" charset="0"/>
                <a:hlinkClick r:id="rId2"/>
              </a:rPr>
              <a:t>cte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84242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870ca36-48b9-408f-8764-2f018f10cce8" xsi:nil="true"/>
    <lcf76f155ced4ddcb4097134ff3c332f xmlns="696893de-3167-48c0-a9e9-62134322dc4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A9E2D419D197744834692AF7BD72269" ma:contentTypeVersion="12" ma:contentTypeDescription="Create a new document." ma:contentTypeScope="" ma:versionID="e7d602b9b7324dabb59ba5bdf29b340b">
  <xsd:schema xmlns:xsd="http://www.w3.org/2001/XMLSchema" xmlns:xs="http://www.w3.org/2001/XMLSchema" xmlns:p="http://schemas.microsoft.com/office/2006/metadata/properties" xmlns:ns2="696893de-3167-48c0-a9e9-62134322dc49" xmlns:ns3="1870ca36-48b9-408f-8764-2f018f10cce8" targetNamespace="http://schemas.microsoft.com/office/2006/metadata/properties" ma:root="true" ma:fieldsID="7ed8cf09261854e8e343f1635a5af833" ns2:_="" ns3:_="">
    <xsd:import namespace="696893de-3167-48c0-a9e9-62134322dc49"/>
    <xsd:import namespace="1870ca36-48b9-408f-8764-2f018f10cce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893de-3167-48c0-a9e9-62134322dc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70ca36-48b9-408f-8764-2f018f10cce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63b0d83-44e4-4f91-80f8-37b385d3c9c5}" ma:internalName="TaxCatchAll" ma:showField="CatchAllData" ma:web="1870ca36-48b9-408f-8764-2f018f10cce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F67F14-08BA-4E43-A779-A4A8A5468D3F}">
  <ds:schemaRefs>
    <ds:schemaRef ds:uri="1870ca36-48b9-408f-8764-2f018f10cce8"/>
    <ds:schemaRef ds:uri="696893de-3167-48c0-a9e9-62134322dc4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85E2794-B93B-4486-BE6C-96AE7EAE1308}">
  <ds:schemaRefs>
    <ds:schemaRef ds:uri="1870ca36-48b9-408f-8764-2f018f10cce8"/>
    <ds:schemaRef ds:uri="696893de-3167-48c0-a9e9-62134322dc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D6A0F15-9D47-4D66-8DB8-6EE7F29006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190</TotalTime>
  <Words>620</Words>
  <Application>Microsoft Office PowerPoint</Application>
  <PresentationFormat>Letter Paper (8.5x11 in)</PresentationFormat>
  <Paragraphs>105</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Open Sans</vt:lpstr>
      <vt:lpstr>Open Sans SemiBold</vt:lpstr>
      <vt:lpstr>Times New Roman</vt:lpstr>
      <vt:lpstr>Office Theme</vt:lpstr>
      <vt:lpstr>Animal Science Statewide Program of Study</vt:lpstr>
      <vt:lpstr>Animal Science Course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Garza, Krystal</dc:creator>
  <cp:lastModifiedBy>Clayton Odam</cp:lastModifiedBy>
  <cp:revision>564</cp:revision>
  <dcterms:created xsi:type="dcterms:W3CDTF">2022-08-14T22:35:42Z</dcterms:created>
  <dcterms:modified xsi:type="dcterms:W3CDTF">2023-05-04T18:19:35Z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0x0101000A9E2D419D197744834692AF7BD72269</vt:lpwstr>
  </property>
  <property fmtid="{D5CDD505-2E9C-101B-9397-08002B2CF9AE}" pid="3" name="MediaServiceImageTags">
    <vt:lpwstr/>
  </property>
</Properties>
</file>